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8" r:id="rId16"/>
    <p:sldId id="279" r:id="rId17"/>
    <p:sldId id="270" r:id="rId18"/>
    <p:sldId id="271" r:id="rId19"/>
    <p:sldId id="281" r:id="rId20"/>
    <p:sldId id="272" r:id="rId21"/>
    <p:sldId id="273" r:id="rId22"/>
    <p:sldId id="274" r:id="rId23"/>
    <p:sldId id="275" r:id="rId24"/>
    <p:sldId id="276" r:id="rId25"/>
    <p:sldId id="283" r:id="rId26"/>
    <p:sldId id="282" r:id="rId27"/>
  </p:sldIdLst>
  <p:sldSz cx="12192000" cy="6858000"/>
  <p:notesSz cx="6858000" cy="9144000"/>
  <p:embeddedFontLst>
    <p:embeddedFont>
      <p:font typeface="Open Sans" panose="020B0606030504020204" pitchFamily="34" charset="0"/>
      <p:regular r:id="rId29"/>
      <p:bold r:id="rId30"/>
      <p:italic r:id="rId31"/>
      <p:boldItalic r:id="rId32"/>
    </p:embeddedFont>
    <p:embeddedFont>
      <p:font typeface="Roboto Slab" pitchFamily="2" charset="0"/>
      <p:regular r:id="rId33"/>
      <p:bold r:id="rId34"/>
    </p:embeddedFont>
    <p:embeddedFont>
      <p:font typeface="Sans Serif Collection" panose="020B0502040504020204" pitchFamily="34" charset="0"/>
      <p:regular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4D0"/>
    <a:srgbClr val="FFEDBC"/>
    <a:srgbClr val="FFEC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BE5C1F5-9E26-43EF-A39A-C5710EA63955}">
  <a:tblStyle styleId="{FBE5C1F5-9E26-43EF-A39A-C5710EA63955}"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5" autoAdjust="0"/>
    <p:restoredTop sz="86743" autoAdjust="0"/>
  </p:normalViewPr>
  <p:slideViewPr>
    <p:cSldViewPr snapToGrid="0">
      <p:cViewPr varScale="1">
        <p:scale>
          <a:sx n="67" d="100"/>
          <a:sy n="67" d="100"/>
        </p:scale>
        <p:origin x="1374" y="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spcAft>
                <a:spcPts val="800"/>
              </a:spcAft>
              <a:buNone/>
            </a:pPr>
            <a:endParaRPr dirty="0"/>
          </a:p>
        </p:txBody>
      </p:sp>
      <p:sp>
        <p:nvSpPr>
          <p:cNvPr id="266" name="Google Shape;26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spcAft>
                <a:spcPts val="800"/>
              </a:spcAft>
              <a:buNone/>
            </a:pPr>
            <a:endParaRPr dirty="0"/>
          </a:p>
        </p:txBody>
      </p:sp>
      <p:sp>
        <p:nvSpPr>
          <p:cNvPr id="295" name="Google Shape;29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spcAft>
                <a:spcPts val="800"/>
              </a:spcAft>
              <a:buNone/>
            </a:pPr>
            <a:endParaRPr dirty="0"/>
          </a:p>
        </p:txBody>
      </p:sp>
      <p:sp>
        <p:nvSpPr>
          <p:cNvPr id="311" name="Google Shape;31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2" name="Google Shape;33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9" name="Google Shape;34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a:extLst>
            <a:ext uri="{FF2B5EF4-FFF2-40B4-BE49-F238E27FC236}">
              <a16:creationId xmlns:a16="http://schemas.microsoft.com/office/drawing/2014/main" id="{BCFB4917-E7DF-3CCA-8330-B80D4DFE281C}"/>
            </a:ext>
          </a:extLst>
        </p:cNvPr>
        <p:cNvGrpSpPr/>
        <p:nvPr/>
      </p:nvGrpSpPr>
      <p:grpSpPr>
        <a:xfrm>
          <a:off x="0" y="0"/>
          <a:ext cx="0" cy="0"/>
          <a:chOff x="0" y="0"/>
          <a:chExt cx="0" cy="0"/>
        </a:xfrm>
      </p:grpSpPr>
      <p:sp>
        <p:nvSpPr>
          <p:cNvPr id="348" name="Google Shape;348;p14:notes">
            <a:extLst>
              <a:ext uri="{FF2B5EF4-FFF2-40B4-BE49-F238E27FC236}">
                <a16:creationId xmlns:a16="http://schemas.microsoft.com/office/drawing/2014/main" id="{97713844-F440-4C08-E6BD-523494D00D7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9" name="Google Shape;349;p14:notes">
            <a:extLst>
              <a:ext uri="{FF2B5EF4-FFF2-40B4-BE49-F238E27FC236}">
                <a16:creationId xmlns:a16="http://schemas.microsoft.com/office/drawing/2014/main" id="{D6F2F629-4BF0-0436-8581-955DAC7BB4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37936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a:extLst>
            <a:ext uri="{FF2B5EF4-FFF2-40B4-BE49-F238E27FC236}">
              <a16:creationId xmlns:a16="http://schemas.microsoft.com/office/drawing/2014/main" id="{6CF13CAC-B07C-BB76-19CE-573FD512E575}"/>
            </a:ext>
          </a:extLst>
        </p:cNvPr>
        <p:cNvGrpSpPr/>
        <p:nvPr/>
      </p:nvGrpSpPr>
      <p:grpSpPr>
        <a:xfrm>
          <a:off x="0" y="0"/>
          <a:ext cx="0" cy="0"/>
          <a:chOff x="0" y="0"/>
          <a:chExt cx="0" cy="0"/>
        </a:xfrm>
      </p:grpSpPr>
      <p:sp>
        <p:nvSpPr>
          <p:cNvPr id="348" name="Google Shape;348;p14:notes">
            <a:extLst>
              <a:ext uri="{FF2B5EF4-FFF2-40B4-BE49-F238E27FC236}">
                <a16:creationId xmlns:a16="http://schemas.microsoft.com/office/drawing/2014/main" id="{3016F9A4-EE56-7ACE-8876-98A5EEA527B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9" name="Google Shape;349;p14:notes">
            <a:extLst>
              <a:ext uri="{FF2B5EF4-FFF2-40B4-BE49-F238E27FC236}">
                <a16:creationId xmlns:a16="http://schemas.microsoft.com/office/drawing/2014/main" id="{D87C32BC-34DF-66E7-AA7A-5425C9EFC6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92655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6" name="Google Shape;36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4" name="Google Shape;38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a:extLst>
            <a:ext uri="{FF2B5EF4-FFF2-40B4-BE49-F238E27FC236}">
              <a16:creationId xmlns:a16="http://schemas.microsoft.com/office/drawing/2014/main" id="{A194B922-7ADB-7BAA-F74B-D98B670294A2}"/>
            </a:ext>
          </a:extLst>
        </p:cNvPr>
        <p:cNvGrpSpPr/>
        <p:nvPr/>
      </p:nvGrpSpPr>
      <p:grpSpPr>
        <a:xfrm>
          <a:off x="0" y="0"/>
          <a:ext cx="0" cy="0"/>
          <a:chOff x="0" y="0"/>
          <a:chExt cx="0" cy="0"/>
        </a:xfrm>
      </p:grpSpPr>
      <p:sp>
        <p:nvSpPr>
          <p:cNvPr id="383" name="Google Shape;383;p16:notes">
            <a:extLst>
              <a:ext uri="{FF2B5EF4-FFF2-40B4-BE49-F238E27FC236}">
                <a16:creationId xmlns:a16="http://schemas.microsoft.com/office/drawing/2014/main" id="{E18E9786-A06E-7251-B362-1546854116F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4" name="Google Shape;384;p16:notes">
            <a:extLst>
              <a:ext uri="{FF2B5EF4-FFF2-40B4-BE49-F238E27FC236}">
                <a16:creationId xmlns:a16="http://schemas.microsoft.com/office/drawing/2014/main" id="{FF00639A-F058-07AF-A5B0-79D0D76BC4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3614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1" name="Google Shape;40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8" name="Google Shape;418;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9" name="Google Shape;43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8" name="Google Shape;458;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9" name="Google Shape;469;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a:extLst>
            <a:ext uri="{FF2B5EF4-FFF2-40B4-BE49-F238E27FC236}">
              <a16:creationId xmlns:a16="http://schemas.microsoft.com/office/drawing/2014/main" id="{07525B93-DD23-0A20-70F6-394A45619F46}"/>
            </a:ext>
          </a:extLst>
        </p:cNvPr>
        <p:cNvGrpSpPr/>
        <p:nvPr/>
      </p:nvGrpSpPr>
      <p:grpSpPr>
        <a:xfrm>
          <a:off x="0" y="0"/>
          <a:ext cx="0" cy="0"/>
          <a:chOff x="0" y="0"/>
          <a:chExt cx="0" cy="0"/>
        </a:xfrm>
      </p:grpSpPr>
      <p:sp>
        <p:nvSpPr>
          <p:cNvPr id="468" name="Google Shape;468;p21:notes">
            <a:extLst>
              <a:ext uri="{FF2B5EF4-FFF2-40B4-BE49-F238E27FC236}">
                <a16:creationId xmlns:a16="http://schemas.microsoft.com/office/drawing/2014/main" id="{9358151E-1D86-FC34-BA1A-EDABECCBCB2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9" name="Google Shape;469;p21:notes">
            <a:extLst>
              <a:ext uri="{FF2B5EF4-FFF2-40B4-BE49-F238E27FC236}">
                <a16:creationId xmlns:a16="http://schemas.microsoft.com/office/drawing/2014/main" id="{79B31C4F-646B-AFD6-278F-8869A18E9C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11712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a:extLst>
            <a:ext uri="{FF2B5EF4-FFF2-40B4-BE49-F238E27FC236}">
              <a16:creationId xmlns:a16="http://schemas.microsoft.com/office/drawing/2014/main" id="{69F9202F-B5AE-9050-5229-C3D9EEF9682A}"/>
            </a:ext>
          </a:extLst>
        </p:cNvPr>
        <p:cNvGrpSpPr/>
        <p:nvPr/>
      </p:nvGrpSpPr>
      <p:grpSpPr>
        <a:xfrm>
          <a:off x="0" y="0"/>
          <a:ext cx="0" cy="0"/>
          <a:chOff x="0" y="0"/>
          <a:chExt cx="0" cy="0"/>
        </a:xfrm>
      </p:grpSpPr>
      <p:sp>
        <p:nvSpPr>
          <p:cNvPr id="468" name="Google Shape;468;p21:notes">
            <a:extLst>
              <a:ext uri="{FF2B5EF4-FFF2-40B4-BE49-F238E27FC236}">
                <a16:creationId xmlns:a16="http://schemas.microsoft.com/office/drawing/2014/main" id="{D69C2895-9E17-00C0-9BCB-B2A882CDF7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9" name="Google Shape;469;p21:notes">
            <a:extLst>
              <a:ext uri="{FF2B5EF4-FFF2-40B4-BE49-F238E27FC236}">
                <a16:creationId xmlns:a16="http://schemas.microsoft.com/office/drawing/2014/main" id="{661A9A45-F14B-6A57-0DB9-983F4FD6C4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1476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spcAft>
                <a:spcPts val="800"/>
              </a:spcAft>
              <a:buNone/>
            </a:pPr>
            <a:endParaRPr dirty="0"/>
          </a:p>
        </p:txBody>
      </p:sp>
      <p:sp>
        <p:nvSpPr>
          <p:cNvPr id="110" name="Google Shape;11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spcAft>
                <a:spcPts val="800"/>
              </a:spcAft>
              <a:buNone/>
            </a:pPr>
            <a:endParaRPr dirty="0"/>
          </a:p>
        </p:txBody>
      </p:sp>
      <p:sp>
        <p:nvSpPr>
          <p:cNvPr id="129" name="Google Shape;12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spcAft>
                <a:spcPts val="800"/>
              </a:spcAft>
              <a:buNone/>
            </a:pPr>
            <a:endParaRPr dirty="0"/>
          </a:p>
        </p:txBody>
      </p:sp>
      <p:sp>
        <p:nvSpPr>
          <p:cNvPr id="148" name="Google Shape;14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spcAft>
                <a:spcPts val="800"/>
              </a:spcAft>
              <a:buNone/>
            </a:pPr>
            <a:endParaRPr dirty="0"/>
          </a:p>
        </p:txBody>
      </p:sp>
      <p:sp>
        <p:nvSpPr>
          <p:cNvPr id="167" name="Google Shape;16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spcAft>
                <a:spcPts val="800"/>
              </a:spcAft>
              <a:buNone/>
            </a:pPr>
            <a:endParaRPr dirty="0"/>
          </a:p>
        </p:txBody>
      </p:sp>
      <p:sp>
        <p:nvSpPr>
          <p:cNvPr id="197" name="Google Shape;19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spcAft>
                <a:spcPts val="800"/>
              </a:spcAft>
              <a:buNone/>
            </a:pPr>
            <a:endParaRPr dirty="0"/>
          </a:p>
        </p:txBody>
      </p:sp>
      <p:sp>
        <p:nvSpPr>
          <p:cNvPr id="216" name="Google Shape;21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spcAft>
                <a:spcPts val="800"/>
              </a:spcAft>
              <a:buNone/>
            </a:pPr>
            <a:endParaRPr dirty="0"/>
          </a:p>
        </p:txBody>
      </p:sp>
      <p:sp>
        <p:nvSpPr>
          <p:cNvPr id="240" name="Google Shape;24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1.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61.png"/></Relationships>
</file>

<file path=ppt/slides/_rels/slide12.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72.png"/><Relationship Id="rId4" Type="http://schemas.openxmlformats.org/officeDocument/2006/relationships/image" Target="../media/image7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7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77.tmp"/><Relationship Id="rId5" Type="http://schemas.openxmlformats.org/officeDocument/2006/relationships/image" Target="../media/image76.png"/><Relationship Id="rId4" Type="http://schemas.openxmlformats.org/officeDocument/2006/relationships/image" Target="../media/image75.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81.png"/><Relationship Id="rId4" Type="http://schemas.openxmlformats.org/officeDocument/2006/relationships/image" Target="../media/image7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21.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1.png"/><Relationship Id="rId7" Type="http://schemas.openxmlformats.org/officeDocument/2006/relationships/image" Target="../media/image88.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0.png"/></Relationships>
</file>

<file path=ppt/slides/_rels/slide2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93.tmp"/><Relationship Id="rId4" Type="http://schemas.openxmlformats.org/officeDocument/2006/relationships/image" Target="../media/image9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image" Target="../media/image94.png"/></Relationships>
</file>

<file path=ppt/slides/_rels/slide2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97.png"/></Relationships>
</file>

<file path=ppt/slides/_rels/slide2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97.png"/></Relationships>
</file>

<file path=ppt/slides/_rels/slide2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00.jpeg"/><Relationship Id="rId5" Type="http://schemas.openxmlformats.org/officeDocument/2006/relationships/image" Target="../media/image99.png"/><Relationship Id="rId4" Type="http://schemas.openxmlformats.org/officeDocument/2006/relationships/image" Target="../media/image98.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tmp"/></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8.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9.png"/><Relationship Id="rId9" Type="http://schemas.openxmlformats.org/officeDocument/2006/relationships/image" Target="../media/image26.jpeg"/></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png"/><Relationship Id="rId7"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png"/><Relationship Id="rId7"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png"/><Relationship Id="rId7"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
        <p:cNvGrpSpPr/>
        <p:nvPr/>
      </p:nvGrpSpPr>
      <p:grpSpPr>
        <a:xfrm>
          <a:off x="0" y="0"/>
          <a:ext cx="0" cy="0"/>
          <a:chOff x="0" y="0"/>
          <a:chExt cx="0" cy="0"/>
        </a:xfrm>
      </p:grpSpPr>
      <p:pic>
        <p:nvPicPr>
          <p:cNvPr id="84" name="Google Shape;84;p13"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85" name="Google Shape;85;p13" descr="image.png"/>
          <p:cNvPicPr preferRelativeResize="0"/>
          <p:nvPr/>
        </p:nvPicPr>
        <p:blipFill rotWithShape="1">
          <a:blip r:embed="rId4">
            <a:alphaModFix/>
          </a:blip>
          <a:srcRect/>
          <a:stretch/>
        </p:blipFill>
        <p:spPr>
          <a:xfrm>
            <a:off x="5619750" y="1249709"/>
            <a:ext cx="952500" cy="952500"/>
          </a:xfrm>
          <a:prstGeom prst="rect">
            <a:avLst/>
          </a:prstGeom>
          <a:noFill/>
          <a:ln>
            <a:noFill/>
          </a:ln>
        </p:spPr>
      </p:pic>
      <p:sp>
        <p:nvSpPr>
          <p:cNvPr id="86" name="Google Shape;86;p13"/>
          <p:cNvSpPr txBox="1"/>
          <p:nvPr/>
        </p:nvSpPr>
        <p:spPr>
          <a:xfrm>
            <a:off x="1470421" y="2487959"/>
            <a:ext cx="9251156" cy="8001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4800" b="1" i="0" u="none" strike="noStrike" cap="none">
                <a:solidFill>
                  <a:srgbClr val="0277BD"/>
                </a:solidFill>
                <a:latin typeface="Roboto Slab"/>
                <a:ea typeface="Roboto Slab"/>
                <a:cs typeface="Roboto Slab"/>
                <a:sym typeface="Roboto Slab"/>
              </a:rPr>
              <a:t>Μαθηματικά, Παιδί &amp; Παιχνίδι</a:t>
            </a:r>
            <a:endParaRPr/>
          </a:p>
        </p:txBody>
      </p:sp>
      <p:sp>
        <p:nvSpPr>
          <p:cNvPr id="87" name="Google Shape;87;p13"/>
          <p:cNvSpPr txBox="1"/>
          <p:nvPr/>
        </p:nvSpPr>
        <p:spPr>
          <a:xfrm>
            <a:off x="2590561" y="3478559"/>
            <a:ext cx="7010876" cy="409575"/>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b="1" i="0" u="none" strike="noStrike" cap="none">
                <a:solidFill>
                  <a:srgbClr val="0277BD"/>
                </a:solidFill>
                <a:latin typeface="Roboto Slab"/>
                <a:ea typeface="Roboto Slab"/>
                <a:cs typeface="Roboto Slab"/>
                <a:sym typeface="Roboto Slab"/>
              </a:rPr>
              <a:t>Σημειώσεις για την Ενδοσχολική Επιμόρφωση</a:t>
            </a:r>
            <a:endParaRPr/>
          </a:p>
        </p:txBody>
      </p:sp>
      <p:sp>
        <p:nvSpPr>
          <p:cNvPr id="88" name="Google Shape;88;p13"/>
          <p:cNvSpPr txBox="1"/>
          <p:nvPr/>
        </p:nvSpPr>
        <p:spPr>
          <a:xfrm>
            <a:off x="4307574" y="4468569"/>
            <a:ext cx="3799196" cy="443198"/>
          </a:xfrm>
          <a:prstGeom prst="rect">
            <a:avLst/>
          </a:prstGeom>
          <a:noFill/>
          <a:ln>
            <a:noFill/>
          </a:ln>
        </p:spPr>
        <p:txBody>
          <a:bodyPr spcFirstLastPara="1" wrap="square" lIns="0" tIns="0" rIns="0" bIns="0" anchor="t" anchorCtr="0">
            <a:spAutoFit/>
          </a:bodyPr>
          <a:lstStyle/>
          <a:p>
            <a:pPr marL="0" marR="0" lvl="0" indent="0" algn="ctr" rtl="0">
              <a:lnSpc>
                <a:spcPct val="159944"/>
              </a:lnSpc>
              <a:spcBef>
                <a:spcPts val="0"/>
              </a:spcBef>
              <a:spcAft>
                <a:spcPts val="0"/>
              </a:spcAft>
              <a:buNone/>
            </a:pPr>
            <a:r>
              <a:rPr lang="en-US" sz="1800" b="0" i="0" u="none" strike="noStrike" cap="none" dirty="0">
                <a:solidFill>
                  <a:srgbClr val="2C3E50"/>
                </a:solidFill>
                <a:latin typeface="Open Sans"/>
                <a:ea typeface="Open Sans"/>
                <a:cs typeface="Open Sans"/>
                <a:sym typeface="Open Sans"/>
              </a:rPr>
              <a:t>Παπα</a:t>
            </a:r>
            <a:r>
              <a:rPr lang="en-US" sz="1800" b="0" i="0" u="none" strike="noStrike" cap="none" dirty="0" err="1">
                <a:solidFill>
                  <a:srgbClr val="2C3E50"/>
                </a:solidFill>
                <a:latin typeface="Open Sans"/>
                <a:ea typeface="Open Sans"/>
                <a:cs typeface="Open Sans"/>
                <a:sym typeface="Open Sans"/>
              </a:rPr>
              <a:t>νικολάου</a:t>
            </a:r>
            <a:r>
              <a:rPr lang="en-US" sz="1800" b="0" i="0" u="none" strike="noStrike" cap="none" dirty="0">
                <a:solidFill>
                  <a:srgbClr val="2C3E50"/>
                </a:solidFill>
                <a:latin typeface="Open Sans"/>
                <a:ea typeface="Open Sans"/>
                <a:cs typeface="Open Sans"/>
                <a:sym typeface="Open Sans"/>
              </a:rPr>
              <a:t> </a:t>
            </a:r>
            <a:r>
              <a:rPr lang="en-US" sz="1800" b="0" i="0" u="none" strike="noStrike" cap="none" dirty="0" err="1">
                <a:solidFill>
                  <a:srgbClr val="2C3E50"/>
                </a:solidFill>
                <a:latin typeface="Open Sans"/>
                <a:ea typeface="Open Sans"/>
                <a:cs typeface="Open Sans"/>
                <a:sym typeface="Open Sans"/>
              </a:rPr>
              <a:t>Γεώργιος</a:t>
            </a:r>
            <a:r>
              <a:rPr lang="en-US" sz="1800" b="0" i="0" u="none" strike="noStrike" cap="none" dirty="0">
                <a:solidFill>
                  <a:srgbClr val="2C3E50"/>
                </a:solidFill>
                <a:latin typeface="Open Sans"/>
                <a:ea typeface="Open Sans"/>
                <a:cs typeface="Open Sans"/>
                <a:sym typeface="Open Sans"/>
              </a:rPr>
              <a:t> M.Ed.</a:t>
            </a:r>
            <a:endParaRPr dirty="0"/>
          </a:p>
        </p:txBody>
      </p:sp>
      <p:sp>
        <p:nvSpPr>
          <p:cNvPr id="89" name="Google Shape;89;p13"/>
          <p:cNvSpPr txBox="1"/>
          <p:nvPr/>
        </p:nvSpPr>
        <p:spPr>
          <a:xfrm>
            <a:off x="4838700" y="5130105"/>
            <a:ext cx="2514600" cy="33516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650" b="0" i="0" u="none" strike="noStrike" cap="none">
                <a:solidFill>
                  <a:srgbClr val="78909C"/>
                </a:solidFill>
                <a:latin typeface="Open Sans"/>
                <a:ea typeface="Open Sans"/>
                <a:cs typeface="Open Sans"/>
                <a:sym typeface="Open Sans"/>
              </a:rPr>
              <a:t>Σχολικό Έτος 2025 - 2026</a:t>
            </a:r>
            <a:endParaRPr/>
          </a:p>
        </p:txBody>
      </p:sp>
      <p:sp>
        <p:nvSpPr>
          <p:cNvPr id="90" name="Google Shape;90;p13"/>
          <p:cNvSpPr txBox="1"/>
          <p:nvPr/>
        </p:nvSpPr>
        <p:spPr>
          <a:xfrm>
            <a:off x="11458575" y="6486525"/>
            <a:ext cx="352425" cy="1809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50" b="0" i="0" u="none" strike="noStrike" cap="none">
                <a:solidFill>
                  <a:srgbClr val="90A4AE"/>
                </a:solidFill>
                <a:latin typeface="Open Sans"/>
                <a:ea typeface="Open Sans"/>
                <a:cs typeface="Open Sans"/>
                <a:sym typeface="Open Sans"/>
              </a:rPr>
              <a:t>1 / 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7"/>
        <p:cNvGrpSpPr/>
        <p:nvPr/>
      </p:nvGrpSpPr>
      <p:grpSpPr>
        <a:xfrm>
          <a:off x="0" y="0"/>
          <a:ext cx="0" cy="0"/>
          <a:chOff x="0" y="0"/>
          <a:chExt cx="0" cy="0"/>
        </a:xfrm>
      </p:grpSpPr>
      <p:pic>
        <p:nvPicPr>
          <p:cNvPr id="268" name="Google Shape;268;p22"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69" name="Google Shape;269;p22" descr="image.png"/>
          <p:cNvPicPr preferRelativeResize="0"/>
          <p:nvPr/>
        </p:nvPicPr>
        <p:blipFill rotWithShape="1">
          <a:blip r:embed="rId4">
            <a:alphaModFix/>
          </a:blip>
          <a:srcRect/>
          <a:stretch/>
        </p:blipFill>
        <p:spPr>
          <a:xfrm>
            <a:off x="952500" y="2649735"/>
            <a:ext cx="1905000" cy="2527696"/>
          </a:xfrm>
          <a:prstGeom prst="rect">
            <a:avLst/>
          </a:prstGeom>
          <a:noFill/>
          <a:ln>
            <a:noFill/>
          </a:ln>
        </p:spPr>
      </p:pic>
      <p:pic>
        <p:nvPicPr>
          <p:cNvPr id="270" name="Google Shape;270;p22" descr="image.png"/>
          <p:cNvPicPr preferRelativeResize="0"/>
          <p:nvPr/>
        </p:nvPicPr>
        <p:blipFill rotWithShape="1">
          <a:blip r:embed="rId5">
            <a:alphaModFix/>
          </a:blip>
          <a:srcRect/>
          <a:stretch/>
        </p:blipFill>
        <p:spPr>
          <a:xfrm>
            <a:off x="3048000" y="2649735"/>
            <a:ext cx="1905000" cy="2527696"/>
          </a:xfrm>
          <a:prstGeom prst="rect">
            <a:avLst/>
          </a:prstGeom>
          <a:noFill/>
          <a:ln>
            <a:noFill/>
          </a:ln>
        </p:spPr>
      </p:pic>
      <p:pic>
        <p:nvPicPr>
          <p:cNvPr id="271" name="Google Shape;271;p22" descr="image.png"/>
          <p:cNvPicPr preferRelativeResize="0"/>
          <p:nvPr/>
        </p:nvPicPr>
        <p:blipFill rotWithShape="1">
          <a:blip r:embed="rId6">
            <a:alphaModFix/>
          </a:blip>
          <a:srcRect/>
          <a:stretch/>
        </p:blipFill>
        <p:spPr>
          <a:xfrm>
            <a:off x="5143500" y="2649735"/>
            <a:ext cx="1905000" cy="2527696"/>
          </a:xfrm>
          <a:prstGeom prst="rect">
            <a:avLst/>
          </a:prstGeom>
          <a:noFill/>
          <a:ln>
            <a:noFill/>
          </a:ln>
        </p:spPr>
      </p:pic>
      <p:pic>
        <p:nvPicPr>
          <p:cNvPr id="272" name="Google Shape;272;p22" descr="image.png"/>
          <p:cNvPicPr preferRelativeResize="0"/>
          <p:nvPr/>
        </p:nvPicPr>
        <p:blipFill rotWithShape="1">
          <a:blip r:embed="rId7">
            <a:alphaModFix/>
          </a:blip>
          <a:srcRect/>
          <a:stretch/>
        </p:blipFill>
        <p:spPr>
          <a:xfrm>
            <a:off x="7239000" y="2649735"/>
            <a:ext cx="1905000" cy="2527696"/>
          </a:xfrm>
          <a:prstGeom prst="rect">
            <a:avLst/>
          </a:prstGeom>
          <a:noFill/>
          <a:ln>
            <a:noFill/>
          </a:ln>
        </p:spPr>
      </p:pic>
      <p:pic>
        <p:nvPicPr>
          <p:cNvPr id="273" name="Google Shape;273;p22" descr="image.png"/>
          <p:cNvPicPr preferRelativeResize="0"/>
          <p:nvPr/>
        </p:nvPicPr>
        <p:blipFill rotWithShape="1">
          <a:blip r:embed="rId8">
            <a:alphaModFix/>
          </a:blip>
          <a:srcRect/>
          <a:stretch/>
        </p:blipFill>
        <p:spPr>
          <a:xfrm>
            <a:off x="9334500" y="2649735"/>
            <a:ext cx="1905000" cy="2527696"/>
          </a:xfrm>
          <a:prstGeom prst="rect">
            <a:avLst/>
          </a:prstGeom>
          <a:noFill/>
          <a:ln>
            <a:noFill/>
          </a:ln>
        </p:spPr>
      </p:pic>
      <p:sp>
        <p:nvSpPr>
          <p:cNvPr id="274" name="Google Shape;274;p22"/>
          <p:cNvSpPr txBox="1"/>
          <p:nvPr/>
        </p:nvSpPr>
        <p:spPr>
          <a:xfrm>
            <a:off x="1054893" y="3268860"/>
            <a:ext cx="1700212" cy="495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500" b="1" i="0" u="none" strike="noStrike" cap="none">
                <a:solidFill>
                  <a:srgbClr val="455A64"/>
                </a:solidFill>
                <a:latin typeface="Roboto Slab"/>
                <a:ea typeface="Roboto Slab"/>
                <a:cs typeface="Roboto Slab"/>
                <a:sym typeface="Roboto Slab"/>
              </a:rPr>
              <a:t>Ευχάριστο (Joyful)</a:t>
            </a:r>
            <a:endParaRPr/>
          </a:p>
        </p:txBody>
      </p:sp>
      <p:sp>
        <p:nvSpPr>
          <p:cNvPr id="275" name="Google Shape;275;p22"/>
          <p:cNvSpPr txBox="1"/>
          <p:nvPr/>
        </p:nvSpPr>
        <p:spPr>
          <a:xfrm>
            <a:off x="1095375" y="3916560"/>
            <a:ext cx="1619250" cy="975121"/>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200" b="0" i="0" u="none" strike="noStrike" cap="none">
                <a:solidFill>
                  <a:srgbClr val="2C3E50"/>
                </a:solidFill>
                <a:latin typeface="Open Sans"/>
                <a:ea typeface="Open Sans"/>
                <a:cs typeface="Open Sans"/>
                <a:sym typeface="Open Sans"/>
              </a:rPr>
              <a:t>Θετικά συναισθήματα που ανοίγουν τον εγκέφαλο στη μάθηση.</a:t>
            </a:r>
            <a:endParaRPr/>
          </a:p>
        </p:txBody>
      </p:sp>
      <p:pic>
        <p:nvPicPr>
          <p:cNvPr id="276" name="Google Shape;276;p22" descr="image.png"/>
          <p:cNvPicPr preferRelativeResize="0"/>
          <p:nvPr/>
        </p:nvPicPr>
        <p:blipFill rotWithShape="1">
          <a:blip r:embed="rId9">
            <a:alphaModFix/>
          </a:blip>
          <a:srcRect/>
          <a:stretch/>
        </p:blipFill>
        <p:spPr>
          <a:xfrm>
            <a:off x="3762375" y="2792610"/>
            <a:ext cx="476250" cy="381000"/>
          </a:xfrm>
          <a:prstGeom prst="rect">
            <a:avLst/>
          </a:prstGeom>
          <a:noFill/>
          <a:ln>
            <a:noFill/>
          </a:ln>
        </p:spPr>
      </p:pic>
      <p:sp>
        <p:nvSpPr>
          <p:cNvPr id="277" name="Google Shape;277;p22"/>
          <p:cNvSpPr txBox="1"/>
          <p:nvPr/>
        </p:nvSpPr>
        <p:spPr>
          <a:xfrm>
            <a:off x="3150393" y="3268860"/>
            <a:ext cx="1700212" cy="495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500" b="1" i="0" u="none" strike="noStrike" cap="none">
                <a:solidFill>
                  <a:srgbClr val="455A64"/>
                </a:solidFill>
                <a:latin typeface="Roboto Slab"/>
                <a:ea typeface="Roboto Slab"/>
                <a:cs typeface="Roboto Slab"/>
                <a:sym typeface="Roboto Slab"/>
              </a:rPr>
              <a:t>Ενεργητικό (Active)</a:t>
            </a:r>
            <a:endParaRPr/>
          </a:p>
        </p:txBody>
      </p:sp>
      <p:sp>
        <p:nvSpPr>
          <p:cNvPr id="278" name="Google Shape;278;p22"/>
          <p:cNvSpPr txBox="1"/>
          <p:nvPr/>
        </p:nvSpPr>
        <p:spPr>
          <a:xfrm>
            <a:off x="3190875" y="3916560"/>
            <a:ext cx="1619250" cy="731341"/>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200" b="0" i="0" u="none" strike="noStrike" cap="none">
                <a:solidFill>
                  <a:srgbClr val="2C3E50"/>
                </a:solidFill>
                <a:latin typeface="Open Sans"/>
                <a:ea typeface="Open Sans"/>
                <a:cs typeface="Open Sans"/>
                <a:sym typeface="Open Sans"/>
              </a:rPr>
              <a:t>Ο μαθητής είναι "Minds-on", όχι παθητικός θεατής.</a:t>
            </a:r>
            <a:endParaRPr/>
          </a:p>
        </p:txBody>
      </p:sp>
      <p:pic>
        <p:nvPicPr>
          <p:cNvPr id="279" name="Google Shape;279;p22" descr="image.png"/>
          <p:cNvPicPr preferRelativeResize="0"/>
          <p:nvPr/>
        </p:nvPicPr>
        <p:blipFill rotWithShape="1">
          <a:blip r:embed="rId10">
            <a:alphaModFix/>
          </a:blip>
          <a:srcRect/>
          <a:stretch/>
        </p:blipFill>
        <p:spPr>
          <a:xfrm>
            <a:off x="5905500" y="2792610"/>
            <a:ext cx="381000" cy="381000"/>
          </a:xfrm>
          <a:prstGeom prst="rect">
            <a:avLst/>
          </a:prstGeom>
          <a:noFill/>
          <a:ln>
            <a:noFill/>
          </a:ln>
        </p:spPr>
      </p:pic>
      <p:sp>
        <p:nvSpPr>
          <p:cNvPr id="280" name="Google Shape;280;p22"/>
          <p:cNvSpPr txBox="1"/>
          <p:nvPr/>
        </p:nvSpPr>
        <p:spPr>
          <a:xfrm>
            <a:off x="5245893" y="3268860"/>
            <a:ext cx="1700212" cy="495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500" b="1" i="0" u="none" strike="noStrike" cap="none">
                <a:solidFill>
                  <a:srgbClr val="455A64"/>
                </a:solidFill>
                <a:latin typeface="Roboto Slab"/>
                <a:ea typeface="Roboto Slab"/>
                <a:cs typeface="Roboto Slab"/>
                <a:sym typeface="Roboto Slab"/>
              </a:rPr>
              <a:t>Με Νόημα (Meaningful)</a:t>
            </a:r>
            <a:endParaRPr/>
          </a:p>
        </p:txBody>
      </p:sp>
      <p:sp>
        <p:nvSpPr>
          <p:cNvPr id="281" name="Google Shape;281;p22"/>
          <p:cNvSpPr txBox="1"/>
          <p:nvPr/>
        </p:nvSpPr>
        <p:spPr>
          <a:xfrm>
            <a:off x="5286375" y="3916560"/>
            <a:ext cx="1619250" cy="975121"/>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200" b="0" i="0" u="none" strike="noStrike" cap="none">
                <a:solidFill>
                  <a:srgbClr val="2C3E50"/>
                </a:solidFill>
                <a:latin typeface="Open Sans"/>
                <a:ea typeface="Open Sans"/>
                <a:cs typeface="Open Sans"/>
                <a:sym typeface="Open Sans"/>
              </a:rPr>
              <a:t>Συνδέεται με την εμπειρία και τα ενδιαφέροντα του παιδιού.</a:t>
            </a:r>
            <a:endParaRPr/>
          </a:p>
        </p:txBody>
      </p:sp>
      <p:pic>
        <p:nvPicPr>
          <p:cNvPr id="282" name="Google Shape;282;p22" descr="image.png"/>
          <p:cNvPicPr preferRelativeResize="0"/>
          <p:nvPr/>
        </p:nvPicPr>
        <p:blipFill rotWithShape="1">
          <a:blip r:embed="rId11">
            <a:alphaModFix/>
          </a:blip>
          <a:srcRect/>
          <a:stretch/>
        </p:blipFill>
        <p:spPr>
          <a:xfrm>
            <a:off x="7953375" y="2792610"/>
            <a:ext cx="476250" cy="381000"/>
          </a:xfrm>
          <a:prstGeom prst="rect">
            <a:avLst/>
          </a:prstGeom>
          <a:noFill/>
          <a:ln>
            <a:noFill/>
          </a:ln>
        </p:spPr>
      </p:pic>
      <p:sp>
        <p:nvSpPr>
          <p:cNvPr id="283" name="Google Shape;283;p22"/>
          <p:cNvSpPr txBox="1"/>
          <p:nvPr/>
        </p:nvSpPr>
        <p:spPr>
          <a:xfrm>
            <a:off x="7341393" y="3268860"/>
            <a:ext cx="1700212" cy="495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500" b="1" i="0" u="none" strike="noStrike" cap="none">
                <a:solidFill>
                  <a:srgbClr val="455A64"/>
                </a:solidFill>
                <a:latin typeface="Roboto Slab"/>
                <a:ea typeface="Roboto Slab"/>
                <a:cs typeface="Roboto Slab"/>
                <a:sym typeface="Roboto Slab"/>
              </a:rPr>
              <a:t>Κοινωνικό (Social)</a:t>
            </a:r>
            <a:endParaRPr/>
          </a:p>
        </p:txBody>
      </p:sp>
      <p:sp>
        <p:nvSpPr>
          <p:cNvPr id="284" name="Google Shape;284;p22"/>
          <p:cNvSpPr txBox="1"/>
          <p:nvPr/>
        </p:nvSpPr>
        <p:spPr>
          <a:xfrm>
            <a:off x="7381875" y="3916560"/>
            <a:ext cx="1619250" cy="731341"/>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200" b="0" i="0" u="none" strike="noStrike" cap="none">
                <a:solidFill>
                  <a:srgbClr val="2C3E50"/>
                </a:solidFill>
                <a:latin typeface="Open Sans"/>
                <a:ea typeface="Open Sans"/>
                <a:cs typeface="Open Sans"/>
                <a:sym typeface="Open Sans"/>
              </a:rPr>
              <a:t>Ενισχύεται μέσω της συνεργασίας και της επικοινωνίας.</a:t>
            </a:r>
            <a:endParaRPr/>
          </a:p>
        </p:txBody>
      </p:sp>
      <p:pic>
        <p:nvPicPr>
          <p:cNvPr id="285" name="Google Shape;285;p22" descr="image.png"/>
          <p:cNvPicPr preferRelativeResize="0"/>
          <p:nvPr/>
        </p:nvPicPr>
        <p:blipFill rotWithShape="1">
          <a:blip r:embed="rId12">
            <a:alphaModFix/>
          </a:blip>
          <a:srcRect/>
          <a:stretch/>
        </p:blipFill>
        <p:spPr>
          <a:xfrm>
            <a:off x="10096500" y="2792610"/>
            <a:ext cx="381000" cy="381000"/>
          </a:xfrm>
          <a:prstGeom prst="rect">
            <a:avLst/>
          </a:prstGeom>
          <a:noFill/>
          <a:ln>
            <a:noFill/>
          </a:ln>
        </p:spPr>
      </p:pic>
      <p:sp>
        <p:nvSpPr>
          <p:cNvPr id="286" name="Google Shape;286;p22"/>
          <p:cNvSpPr txBox="1"/>
          <p:nvPr/>
        </p:nvSpPr>
        <p:spPr>
          <a:xfrm>
            <a:off x="9436893" y="3268860"/>
            <a:ext cx="1700212" cy="495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500" b="1" i="0" u="none" strike="noStrike" cap="none">
                <a:solidFill>
                  <a:srgbClr val="455A64"/>
                </a:solidFill>
                <a:latin typeface="Roboto Slab"/>
                <a:ea typeface="Roboto Slab"/>
                <a:cs typeface="Roboto Slab"/>
                <a:sym typeface="Roboto Slab"/>
              </a:rPr>
              <a:t>Επαναληπτικό (Iterative)</a:t>
            </a:r>
            <a:endParaRPr/>
          </a:p>
        </p:txBody>
      </p:sp>
      <p:sp>
        <p:nvSpPr>
          <p:cNvPr id="287" name="Google Shape;287;p22"/>
          <p:cNvSpPr txBox="1"/>
          <p:nvPr/>
        </p:nvSpPr>
        <p:spPr>
          <a:xfrm>
            <a:off x="9477375" y="3916560"/>
            <a:ext cx="1619250" cy="975121"/>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200" b="0" i="0" u="none" strike="noStrike" cap="none">
                <a:solidFill>
                  <a:srgbClr val="2C3E50"/>
                </a:solidFill>
                <a:latin typeface="Open Sans"/>
                <a:ea typeface="Open Sans"/>
                <a:cs typeface="Open Sans"/>
                <a:sym typeface="Open Sans"/>
              </a:rPr>
              <a:t>Δοκιμάζω, αποτυγχάνω, αλλάζω στρατηγική, ξαναδοκιμάζω.</a:t>
            </a:r>
            <a:endParaRPr/>
          </a:p>
        </p:txBody>
      </p:sp>
      <p:pic>
        <p:nvPicPr>
          <p:cNvPr id="288" name="Google Shape;288;p22" descr="image.png"/>
          <p:cNvPicPr preferRelativeResize="0"/>
          <p:nvPr/>
        </p:nvPicPr>
        <p:blipFill rotWithShape="1">
          <a:blip r:embed="rId13">
            <a:alphaModFix/>
          </a:blip>
          <a:srcRect/>
          <a:stretch/>
        </p:blipFill>
        <p:spPr>
          <a:xfrm>
            <a:off x="1714500" y="2783085"/>
            <a:ext cx="381000" cy="400050"/>
          </a:xfrm>
          <a:prstGeom prst="rect">
            <a:avLst/>
          </a:prstGeom>
          <a:noFill/>
          <a:ln>
            <a:noFill/>
          </a:ln>
        </p:spPr>
      </p:pic>
      <p:sp>
        <p:nvSpPr>
          <p:cNvPr id="289" name="Google Shape;289;p22"/>
          <p:cNvSpPr txBox="1"/>
          <p:nvPr/>
        </p:nvSpPr>
        <p:spPr>
          <a:xfrm>
            <a:off x="571500" y="571500"/>
            <a:ext cx="11601450" cy="6286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1" i="0" u="none" strike="noStrike" cap="none">
                <a:solidFill>
                  <a:srgbClr val="2C3E50"/>
                </a:solidFill>
                <a:latin typeface="Roboto Slab"/>
                <a:ea typeface="Roboto Slab"/>
                <a:cs typeface="Roboto Slab"/>
                <a:sym typeface="Roboto Slab"/>
              </a:rPr>
              <a:t>Τι Σημαίνει Τελικά "Playful Learning";</a:t>
            </a:r>
            <a:endParaRPr/>
          </a:p>
        </p:txBody>
      </p:sp>
      <p:sp>
        <p:nvSpPr>
          <p:cNvPr id="290" name="Google Shape;290;p22"/>
          <p:cNvSpPr/>
          <p:nvPr/>
        </p:nvSpPr>
        <p:spPr>
          <a:xfrm>
            <a:off x="571500" y="1266825"/>
            <a:ext cx="11049000" cy="28575"/>
          </a:xfrm>
          <a:prstGeom prst="rect">
            <a:avLst/>
          </a:prstGeom>
          <a:solidFill>
            <a:srgbClr val="FFCA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91" name="Google Shape;291;p22"/>
          <p:cNvSpPr txBox="1"/>
          <p:nvPr/>
        </p:nvSpPr>
        <p:spPr>
          <a:xfrm>
            <a:off x="571500" y="1885950"/>
            <a:ext cx="11049000" cy="33516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0" i="0" u="none" strike="noStrike" cap="none">
                <a:solidFill>
                  <a:srgbClr val="2C3E50"/>
                </a:solidFill>
                <a:latin typeface="Open Sans"/>
                <a:ea typeface="Open Sans"/>
                <a:cs typeface="Open Sans"/>
                <a:sym typeface="Open Sans"/>
              </a:rPr>
              <a:t>Δεν είναι απλά "διασκέδαση". Είναι μια μεθοδολογία με </a:t>
            </a:r>
            <a:r>
              <a:rPr lang="en-US" sz="1650" b="1" i="0" u="none" strike="noStrike" cap="none">
                <a:solidFill>
                  <a:srgbClr val="2C3E50"/>
                </a:solidFill>
                <a:latin typeface="Open Sans"/>
                <a:ea typeface="Open Sans"/>
                <a:cs typeface="Open Sans"/>
                <a:sym typeface="Open Sans"/>
              </a:rPr>
              <a:t>5 βασικά χαρακτηριστικά</a:t>
            </a:r>
            <a:r>
              <a:rPr lang="en-US" sz="1650" b="0" i="0" u="none" strike="noStrike" cap="none">
                <a:solidFill>
                  <a:srgbClr val="2C3E50"/>
                </a:solidFill>
                <a:latin typeface="Open Sans"/>
                <a:ea typeface="Open Sans"/>
                <a:cs typeface="Open Sans"/>
                <a:sym typeface="Open Sans"/>
              </a:rPr>
              <a:t>:</a:t>
            </a:r>
            <a:endParaRPr/>
          </a:p>
        </p:txBody>
      </p:sp>
      <p:sp>
        <p:nvSpPr>
          <p:cNvPr id="292" name="Google Shape;292;p22"/>
          <p:cNvSpPr txBox="1"/>
          <p:nvPr/>
        </p:nvSpPr>
        <p:spPr>
          <a:xfrm>
            <a:off x="11382375" y="6486525"/>
            <a:ext cx="428625" cy="1809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50" b="0" i="0" u="none" strike="noStrike" cap="none">
                <a:solidFill>
                  <a:srgbClr val="90A4AE"/>
                </a:solidFill>
                <a:latin typeface="Open Sans"/>
                <a:ea typeface="Open Sans"/>
                <a:cs typeface="Open Sans"/>
                <a:sym typeface="Open Sans"/>
              </a:rPr>
              <a:t>10 / 21</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6"/>
        <p:cNvGrpSpPr/>
        <p:nvPr/>
      </p:nvGrpSpPr>
      <p:grpSpPr>
        <a:xfrm>
          <a:off x="0" y="0"/>
          <a:ext cx="0" cy="0"/>
          <a:chOff x="0" y="0"/>
          <a:chExt cx="0" cy="0"/>
        </a:xfrm>
      </p:grpSpPr>
      <p:pic>
        <p:nvPicPr>
          <p:cNvPr id="297" name="Google Shape;297;p23"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98" name="Google Shape;298;p23"/>
          <p:cNvSpPr/>
          <p:nvPr/>
        </p:nvSpPr>
        <p:spPr>
          <a:xfrm>
            <a:off x="571500" y="4168973"/>
            <a:ext cx="5524500" cy="9525"/>
          </a:xfrm>
          <a:prstGeom prst="rect">
            <a:avLst/>
          </a:prstGeom>
          <a:solidFill>
            <a:srgbClr val="DDDDD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99" name="Google Shape;299;p23"/>
          <p:cNvSpPr/>
          <p:nvPr/>
        </p:nvSpPr>
        <p:spPr>
          <a:xfrm>
            <a:off x="6096000" y="4168973"/>
            <a:ext cx="5524500" cy="9525"/>
          </a:xfrm>
          <a:prstGeom prst="rect">
            <a:avLst/>
          </a:prstGeom>
          <a:solidFill>
            <a:srgbClr val="DDDDD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00" name="Google Shape;300;p23"/>
          <p:cNvSpPr/>
          <p:nvPr/>
        </p:nvSpPr>
        <p:spPr>
          <a:xfrm>
            <a:off x="571500" y="4883348"/>
            <a:ext cx="5524500" cy="9525"/>
          </a:xfrm>
          <a:prstGeom prst="rect">
            <a:avLst/>
          </a:prstGeom>
          <a:solidFill>
            <a:srgbClr val="DDDDD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01" name="Google Shape;301;p23"/>
          <p:cNvSpPr/>
          <p:nvPr/>
        </p:nvSpPr>
        <p:spPr>
          <a:xfrm>
            <a:off x="6096000" y="4883348"/>
            <a:ext cx="5524500" cy="9525"/>
          </a:xfrm>
          <a:prstGeom prst="rect">
            <a:avLst/>
          </a:prstGeom>
          <a:solidFill>
            <a:srgbClr val="DDDDD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302" name="Google Shape;302;p23" descr="image.png"/>
          <p:cNvPicPr preferRelativeResize="0"/>
          <p:nvPr/>
        </p:nvPicPr>
        <p:blipFill rotWithShape="1">
          <a:blip r:embed="rId4">
            <a:alphaModFix/>
          </a:blip>
          <a:srcRect/>
          <a:stretch/>
        </p:blipFill>
        <p:spPr>
          <a:xfrm>
            <a:off x="714375" y="2725935"/>
            <a:ext cx="152400" cy="152400"/>
          </a:xfrm>
          <a:prstGeom prst="rect">
            <a:avLst/>
          </a:prstGeom>
          <a:noFill/>
          <a:ln>
            <a:noFill/>
          </a:ln>
        </p:spPr>
      </p:pic>
      <p:pic>
        <p:nvPicPr>
          <p:cNvPr id="303" name="Google Shape;303;p23" descr="image.png"/>
          <p:cNvPicPr preferRelativeResize="0"/>
          <p:nvPr/>
        </p:nvPicPr>
        <p:blipFill rotWithShape="1">
          <a:blip r:embed="rId5">
            <a:alphaModFix/>
          </a:blip>
          <a:srcRect/>
          <a:stretch/>
        </p:blipFill>
        <p:spPr>
          <a:xfrm>
            <a:off x="6238875" y="2725935"/>
            <a:ext cx="190500" cy="152400"/>
          </a:xfrm>
          <a:prstGeom prst="rect">
            <a:avLst/>
          </a:prstGeom>
          <a:noFill/>
          <a:ln>
            <a:noFill/>
          </a:ln>
        </p:spPr>
      </p:pic>
      <p:sp>
        <p:nvSpPr>
          <p:cNvPr id="304" name="Google Shape;304;p23"/>
          <p:cNvSpPr txBox="1"/>
          <p:nvPr/>
        </p:nvSpPr>
        <p:spPr>
          <a:xfrm>
            <a:off x="571500" y="571500"/>
            <a:ext cx="11601450" cy="6286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1" i="0" u="none" strike="noStrike" cap="none">
                <a:solidFill>
                  <a:srgbClr val="2C3E50"/>
                </a:solidFill>
                <a:latin typeface="Roboto Slab"/>
                <a:ea typeface="Roboto Slab"/>
                <a:cs typeface="Roboto Slab"/>
                <a:sym typeface="Roboto Slab"/>
              </a:rPr>
              <a:t>Χειραπτικά vs Ψηφιακά Παιχνίδια</a:t>
            </a:r>
            <a:endParaRPr/>
          </a:p>
        </p:txBody>
      </p:sp>
      <p:sp>
        <p:nvSpPr>
          <p:cNvPr id="305" name="Google Shape;305;p23"/>
          <p:cNvSpPr/>
          <p:nvPr/>
        </p:nvSpPr>
        <p:spPr>
          <a:xfrm>
            <a:off x="571500" y="1266825"/>
            <a:ext cx="11049000" cy="28575"/>
          </a:xfrm>
          <a:prstGeom prst="rect">
            <a:avLst/>
          </a:prstGeom>
          <a:solidFill>
            <a:srgbClr val="FFCA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06" name="Google Shape;306;p23"/>
          <p:cNvSpPr txBox="1"/>
          <p:nvPr/>
        </p:nvSpPr>
        <p:spPr>
          <a:xfrm>
            <a:off x="571500" y="1885950"/>
            <a:ext cx="11049000" cy="33516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0" i="0" u="none" strike="noStrike" cap="none">
                <a:solidFill>
                  <a:srgbClr val="2C3E50"/>
                </a:solidFill>
                <a:latin typeface="Open Sans"/>
                <a:ea typeface="Open Sans"/>
                <a:cs typeface="Open Sans"/>
                <a:sym typeface="Open Sans"/>
              </a:rPr>
              <a:t>Ο ιδανικός τρόπος είναι ο </a:t>
            </a:r>
            <a:r>
              <a:rPr lang="en-US" sz="1650" b="1" i="0" u="none" strike="noStrike" cap="none">
                <a:solidFill>
                  <a:srgbClr val="2C3E50"/>
                </a:solidFill>
                <a:latin typeface="Open Sans"/>
                <a:ea typeface="Open Sans"/>
                <a:cs typeface="Open Sans"/>
                <a:sym typeface="Open Sans"/>
              </a:rPr>
              <a:t>συμπληρωματικός</a:t>
            </a:r>
            <a:r>
              <a:rPr lang="en-US" sz="1650" b="0" i="0" u="none" strike="noStrike" cap="none">
                <a:solidFill>
                  <a:srgbClr val="2C3E50"/>
                </a:solidFill>
                <a:latin typeface="Open Sans"/>
                <a:ea typeface="Open Sans"/>
                <a:cs typeface="Open Sans"/>
                <a:sym typeface="Open Sans"/>
              </a:rPr>
              <a:t>.</a:t>
            </a:r>
            <a:endParaRPr/>
          </a:p>
        </p:txBody>
      </p:sp>
      <p:graphicFrame>
        <p:nvGraphicFramePr>
          <p:cNvPr id="307" name="Google Shape;307;p23"/>
          <p:cNvGraphicFramePr/>
          <p:nvPr/>
        </p:nvGraphicFramePr>
        <p:xfrm>
          <a:off x="571500" y="2554485"/>
          <a:ext cx="11049000" cy="2893060"/>
        </p:xfrm>
        <a:graphic>
          <a:graphicData uri="http://schemas.openxmlformats.org/drawingml/2006/table">
            <a:tbl>
              <a:tblPr firstRow="1" bandRow="1">
                <a:noFill/>
                <a:tableStyleId>{FBE5C1F5-9E26-43EF-A39A-C5710EA63955}</a:tableStyleId>
              </a:tblPr>
              <a:tblGrid>
                <a:gridCol w="5524500">
                  <a:extLst>
                    <a:ext uri="{9D8B030D-6E8A-4147-A177-3AD203B41FA5}">
                      <a16:colId xmlns:a16="http://schemas.microsoft.com/office/drawing/2014/main" val="20000"/>
                    </a:ext>
                  </a:extLst>
                </a:gridCol>
                <a:gridCol w="5524500">
                  <a:extLst>
                    <a:ext uri="{9D8B030D-6E8A-4147-A177-3AD203B41FA5}">
                      <a16:colId xmlns:a16="http://schemas.microsoft.com/office/drawing/2014/main" val="20001"/>
                    </a:ext>
                  </a:extLst>
                </a:gridCol>
              </a:tblGrid>
              <a:tr h="781050">
                <a:tc>
                  <a:txBody>
                    <a:bodyPr/>
                    <a:lstStyle/>
                    <a:p>
                      <a:pPr marL="0" marR="0" lvl="0" indent="0" algn="l" rtl="0">
                        <a:spcBef>
                          <a:spcPts val="0"/>
                        </a:spcBef>
                        <a:spcAft>
                          <a:spcPts val="0"/>
                        </a:spcAft>
                        <a:buNone/>
                      </a:pPr>
                      <a:r>
                        <a:rPr lang="en-US" sz="1200" b="1" i="0" u="none" strike="noStrike" cap="none">
                          <a:solidFill>
                            <a:srgbClr val="FFFFFF"/>
                          </a:solidFill>
                          <a:latin typeface="Open Sans"/>
                          <a:ea typeface="Open Sans"/>
                          <a:cs typeface="Open Sans"/>
                          <a:sym typeface="Open Sans"/>
                        </a:rPr>
                        <a:t> Χειραπτικά (Manipulatives)</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6C00"/>
                    </a:solidFill>
                  </a:tcPr>
                </a:tc>
                <a:tc>
                  <a:txBody>
                    <a:bodyPr/>
                    <a:lstStyle/>
                    <a:p>
                      <a:pPr marL="0" marR="0" lvl="0" indent="0" algn="l" rtl="0">
                        <a:spcBef>
                          <a:spcPts val="0"/>
                        </a:spcBef>
                        <a:spcAft>
                          <a:spcPts val="0"/>
                        </a:spcAft>
                        <a:buNone/>
                      </a:pPr>
                      <a:r>
                        <a:rPr lang="en-US" sz="1200" b="1" i="0" u="none" strike="noStrike" cap="none">
                          <a:solidFill>
                            <a:srgbClr val="FFFFFF"/>
                          </a:solidFill>
                          <a:latin typeface="Open Sans"/>
                          <a:ea typeface="Open Sans"/>
                          <a:cs typeface="Open Sans"/>
                          <a:sym typeface="Open Sans"/>
                        </a:rPr>
                        <a:t> Ψηφιακά (Digital)</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565C0"/>
                    </a:solidFill>
                  </a:tcPr>
                </a:tc>
                <a:extLst>
                  <a:ext uri="{0D108BD9-81ED-4DB2-BD59-A6C34878D82A}">
                    <a16:rowId xmlns:a16="http://schemas.microsoft.com/office/drawing/2014/main" val="10000"/>
                  </a:ext>
                </a:extLst>
              </a:tr>
              <a:tr h="781050">
                <a:tc>
                  <a:txBody>
                    <a:bodyPr/>
                    <a:lstStyle/>
                    <a:p>
                      <a:pPr marL="0" marR="0" lvl="0" indent="0" algn="l" rtl="0">
                        <a:spcBef>
                          <a:spcPts val="0"/>
                        </a:spcBef>
                        <a:spcAft>
                          <a:spcPts val="0"/>
                        </a:spcAft>
                        <a:buNone/>
                      </a:pPr>
                      <a:r>
                        <a:rPr lang="en-US" sz="1200" b="1" i="0" u="none" strike="noStrike" cap="none">
                          <a:solidFill>
                            <a:srgbClr val="2C3E50"/>
                          </a:solidFill>
                          <a:latin typeface="Open Sans"/>
                          <a:ea typeface="Open Sans"/>
                          <a:cs typeface="Open Sans"/>
                          <a:sym typeface="Open Sans"/>
                        </a:rPr>
                        <a:t>Πλεονεκτήματα:</a:t>
                      </a:r>
                      <a:br>
                        <a:rPr lang="en-US" sz="1800" u="none" strike="noStrike" cap="none">
                          <a:solidFill>
                            <a:schemeClr val="dk1"/>
                          </a:solidFill>
                          <a:latin typeface="Calibri"/>
                          <a:ea typeface="Calibri"/>
                          <a:cs typeface="Calibri"/>
                          <a:sym typeface="Calibri"/>
                        </a:rPr>
                      </a:br>
                      <a:br>
                        <a:rPr lang="en-US" sz="1200" b="0" i="0" u="none" strike="noStrike" cap="none">
                          <a:solidFill>
                            <a:srgbClr val="2C3E50"/>
                          </a:solidFill>
                          <a:latin typeface="Open Sans"/>
                          <a:ea typeface="Open Sans"/>
                          <a:cs typeface="Open Sans"/>
                          <a:sym typeface="Open Sans"/>
                        </a:rPr>
                      </a:br>
                      <a:r>
                        <a:rPr lang="en-US" sz="1200" b="0" i="0" u="none" strike="noStrike" cap="none">
                          <a:solidFill>
                            <a:srgbClr val="2C3E50"/>
                          </a:solidFill>
                          <a:latin typeface="Open Sans"/>
                          <a:ea typeface="Open Sans"/>
                          <a:cs typeface="Open Sans"/>
                          <a:sym typeface="Open Sans"/>
                        </a:rPr>
                        <a:t>       • Φυσική, αισθητηριακή εμπειρία.</a:t>
                      </a:r>
                      <a:br>
                        <a:rPr lang="en-US" sz="1800" u="none" strike="noStrike" cap="none">
                          <a:solidFill>
                            <a:schemeClr val="dk1"/>
                          </a:solidFill>
                          <a:latin typeface="Calibri"/>
                          <a:ea typeface="Calibri"/>
                          <a:cs typeface="Calibri"/>
                          <a:sym typeface="Calibri"/>
                        </a:rPr>
                      </a:br>
                      <a:br>
                        <a:rPr lang="en-US" sz="1200" b="0" i="0" u="none" strike="noStrike" cap="none">
                          <a:solidFill>
                            <a:srgbClr val="2C3E50"/>
                          </a:solidFill>
                          <a:latin typeface="Open Sans"/>
                          <a:ea typeface="Open Sans"/>
                          <a:cs typeface="Open Sans"/>
                          <a:sym typeface="Open Sans"/>
                        </a:rPr>
                      </a:br>
                      <a:r>
                        <a:rPr lang="en-US" sz="1200" b="0" i="0" u="none" strike="noStrike" cap="none">
                          <a:solidFill>
                            <a:srgbClr val="2C3E50"/>
                          </a:solidFill>
                          <a:latin typeface="Open Sans"/>
                          <a:ea typeface="Open Sans"/>
                          <a:cs typeface="Open Sans"/>
                          <a:sym typeface="Open Sans"/>
                        </a:rPr>
                        <a:t>       • Ανάπτυξη λεπτής κινητικότητας.</a:t>
                      </a:r>
                      <a:br>
                        <a:rPr lang="en-US" sz="1800" u="none" strike="noStrike" cap="none">
                          <a:solidFill>
                            <a:schemeClr val="dk1"/>
                          </a:solidFill>
                          <a:latin typeface="Calibri"/>
                          <a:ea typeface="Calibri"/>
                          <a:cs typeface="Calibri"/>
                          <a:sym typeface="Calibri"/>
                        </a:rPr>
                      </a:br>
                      <a:br>
                        <a:rPr lang="en-US" sz="1200" b="0" i="0" u="none" strike="noStrike" cap="none">
                          <a:solidFill>
                            <a:srgbClr val="2C3E50"/>
                          </a:solidFill>
                          <a:latin typeface="Open Sans"/>
                          <a:ea typeface="Open Sans"/>
                          <a:cs typeface="Open Sans"/>
                          <a:sym typeface="Open Sans"/>
                        </a:rPr>
                      </a:br>
                      <a:r>
                        <a:rPr lang="en-US" sz="1200" b="0" i="0" u="none" strike="noStrike" cap="none">
                          <a:solidFill>
                            <a:srgbClr val="2C3E50"/>
                          </a:solidFill>
                          <a:latin typeface="Open Sans"/>
                          <a:ea typeface="Open Sans"/>
                          <a:cs typeface="Open Sans"/>
                          <a:sym typeface="Open Sans"/>
                        </a:rPr>
                        <a:t>       • Κοινωνική αλληλεπίδραση πρόσωπο-με-πρόσωπο.</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9F9F9"/>
                    </a:solidFill>
                  </a:tcPr>
                </a:tc>
                <a:tc>
                  <a:txBody>
                    <a:bodyPr/>
                    <a:lstStyle/>
                    <a:p>
                      <a:pPr marL="0" marR="0" lvl="0" indent="0" algn="l" rtl="0">
                        <a:spcBef>
                          <a:spcPts val="0"/>
                        </a:spcBef>
                        <a:spcAft>
                          <a:spcPts val="0"/>
                        </a:spcAft>
                        <a:buNone/>
                      </a:pPr>
                      <a:r>
                        <a:rPr lang="en-US" sz="1200" b="1" i="0" u="none" strike="noStrike" cap="none">
                          <a:solidFill>
                            <a:srgbClr val="2C3E50"/>
                          </a:solidFill>
                          <a:latin typeface="Open Sans"/>
                          <a:ea typeface="Open Sans"/>
                          <a:cs typeface="Open Sans"/>
                          <a:sym typeface="Open Sans"/>
                        </a:rPr>
                        <a:t>Πλεονεκτήματα:</a:t>
                      </a:r>
                      <a:br>
                        <a:rPr lang="en-US" sz="1800" u="none" strike="noStrike" cap="none">
                          <a:solidFill>
                            <a:schemeClr val="dk1"/>
                          </a:solidFill>
                          <a:latin typeface="Calibri"/>
                          <a:ea typeface="Calibri"/>
                          <a:cs typeface="Calibri"/>
                          <a:sym typeface="Calibri"/>
                        </a:rPr>
                      </a:br>
                      <a:br>
                        <a:rPr lang="en-US" sz="1200" b="0" i="0" u="none" strike="noStrike" cap="none">
                          <a:solidFill>
                            <a:srgbClr val="2C3E50"/>
                          </a:solidFill>
                          <a:latin typeface="Open Sans"/>
                          <a:ea typeface="Open Sans"/>
                          <a:cs typeface="Open Sans"/>
                          <a:sym typeface="Open Sans"/>
                        </a:rPr>
                      </a:br>
                      <a:r>
                        <a:rPr lang="en-US" sz="1200" b="0" i="0" u="none" strike="noStrike" cap="none">
                          <a:solidFill>
                            <a:srgbClr val="2C3E50"/>
                          </a:solidFill>
                          <a:latin typeface="Open Sans"/>
                          <a:ea typeface="Open Sans"/>
                          <a:cs typeface="Open Sans"/>
                          <a:sym typeface="Open Sans"/>
                        </a:rPr>
                        <a:t>       • Άμεση ανατροφοδότηση.</a:t>
                      </a:r>
                      <a:br>
                        <a:rPr lang="en-US" sz="1800" u="none" strike="noStrike" cap="none">
                          <a:solidFill>
                            <a:schemeClr val="dk1"/>
                          </a:solidFill>
                          <a:latin typeface="Calibri"/>
                          <a:ea typeface="Calibri"/>
                          <a:cs typeface="Calibri"/>
                          <a:sym typeface="Calibri"/>
                        </a:rPr>
                      </a:br>
                      <a:br>
                        <a:rPr lang="en-US" sz="1200" b="0" i="0" u="none" strike="noStrike" cap="none">
                          <a:solidFill>
                            <a:srgbClr val="2C3E50"/>
                          </a:solidFill>
                          <a:latin typeface="Open Sans"/>
                          <a:ea typeface="Open Sans"/>
                          <a:cs typeface="Open Sans"/>
                          <a:sym typeface="Open Sans"/>
                        </a:rPr>
                      </a:br>
                      <a:r>
                        <a:rPr lang="en-US" sz="1200" b="0" i="0" u="none" strike="noStrike" cap="none">
                          <a:solidFill>
                            <a:srgbClr val="2C3E50"/>
                          </a:solidFill>
                          <a:latin typeface="Open Sans"/>
                          <a:ea typeface="Open Sans"/>
                          <a:cs typeface="Open Sans"/>
                          <a:sym typeface="Open Sans"/>
                        </a:rPr>
                        <a:t>       • Εξατομικευμένη μάθηση.</a:t>
                      </a:r>
                      <a:br>
                        <a:rPr lang="en-US" sz="1800" u="none" strike="noStrike" cap="none">
                          <a:solidFill>
                            <a:schemeClr val="dk1"/>
                          </a:solidFill>
                          <a:latin typeface="Calibri"/>
                          <a:ea typeface="Calibri"/>
                          <a:cs typeface="Calibri"/>
                          <a:sym typeface="Calibri"/>
                        </a:rPr>
                      </a:br>
                      <a:br>
                        <a:rPr lang="en-US" sz="1200" b="0" i="0" u="none" strike="noStrike" cap="none">
                          <a:solidFill>
                            <a:srgbClr val="2C3E50"/>
                          </a:solidFill>
                          <a:latin typeface="Open Sans"/>
                          <a:ea typeface="Open Sans"/>
                          <a:cs typeface="Open Sans"/>
                          <a:sym typeface="Open Sans"/>
                        </a:rPr>
                      </a:br>
                      <a:r>
                        <a:rPr lang="en-US" sz="1200" b="0" i="0" u="none" strike="noStrike" cap="none">
                          <a:solidFill>
                            <a:srgbClr val="2C3E50"/>
                          </a:solidFill>
                          <a:latin typeface="Open Sans"/>
                          <a:ea typeface="Open Sans"/>
                          <a:cs typeface="Open Sans"/>
                          <a:sym typeface="Open Sans"/>
                        </a:rPr>
                        <a:t>       • Προσομοίωση αδύνατων σεναρίων.</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9F9F9"/>
                    </a:solidFill>
                  </a:tcPr>
                </a:tc>
                <a:extLst>
                  <a:ext uri="{0D108BD9-81ED-4DB2-BD59-A6C34878D82A}">
                    <a16:rowId xmlns:a16="http://schemas.microsoft.com/office/drawing/2014/main" val="10001"/>
                  </a:ext>
                </a:extLst>
              </a:tr>
              <a:tr h="781050">
                <a:tc>
                  <a:txBody>
                    <a:bodyPr/>
                    <a:lstStyle/>
                    <a:p>
                      <a:pPr marL="0" marR="0" lvl="0" indent="0" algn="l" rtl="0">
                        <a:spcBef>
                          <a:spcPts val="0"/>
                        </a:spcBef>
                        <a:spcAft>
                          <a:spcPts val="0"/>
                        </a:spcAft>
                        <a:buNone/>
                      </a:pPr>
                      <a:r>
                        <a:rPr lang="en-US" sz="1200" b="1" i="0" u="none" strike="noStrike" cap="none">
                          <a:solidFill>
                            <a:srgbClr val="2C3E50"/>
                          </a:solidFill>
                          <a:latin typeface="Open Sans"/>
                          <a:ea typeface="Open Sans"/>
                          <a:cs typeface="Open Sans"/>
                          <a:sym typeface="Open Sans"/>
                        </a:rPr>
                        <a:t>Χρήση:</a:t>
                      </a:r>
                      <a:br>
                        <a:rPr lang="en-US" sz="1800" u="none" strike="noStrike" cap="none">
                          <a:solidFill>
                            <a:schemeClr val="dk1"/>
                          </a:solidFill>
                          <a:latin typeface="Calibri"/>
                          <a:ea typeface="Calibri"/>
                          <a:cs typeface="Calibri"/>
                          <a:sym typeface="Calibri"/>
                        </a:rPr>
                      </a:br>
                      <a:br>
                        <a:rPr lang="en-US" sz="1200" b="0" i="0" u="none" strike="noStrike" cap="none">
                          <a:solidFill>
                            <a:srgbClr val="2C3E50"/>
                          </a:solidFill>
                          <a:latin typeface="Open Sans"/>
                          <a:ea typeface="Open Sans"/>
                          <a:cs typeface="Open Sans"/>
                          <a:sym typeface="Open Sans"/>
                        </a:rPr>
                      </a:br>
                      <a:r>
                        <a:rPr lang="en-US" sz="1200" b="0" i="0" u="none" strike="noStrike" cap="none">
                          <a:solidFill>
                            <a:srgbClr val="2C3E50"/>
                          </a:solidFill>
                          <a:latin typeface="Open Sans"/>
                          <a:ea typeface="Open Sans"/>
                          <a:cs typeface="Open Sans"/>
                          <a:sym typeface="Open Sans"/>
                        </a:rPr>
                        <a:t>       Ιδανικά για </a:t>
                      </a:r>
                      <a:r>
                        <a:rPr lang="en-US" sz="1200" b="0" i="1" u="none" strike="noStrike" cap="none">
                          <a:solidFill>
                            <a:srgbClr val="2C3E50"/>
                          </a:solidFill>
                          <a:latin typeface="Open Sans"/>
                          <a:ea typeface="Open Sans"/>
                          <a:cs typeface="Open Sans"/>
                          <a:sym typeface="Open Sans"/>
                        </a:rPr>
                        <a:t>αρχική κατανόηση</a:t>
                      </a:r>
                      <a:r>
                        <a:rPr lang="en-US" sz="1200" b="0" i="0" u="none" strike="noStrike" cap="none">
                          <a:solidFill>
                            <a:srgbClr val="2C3E50"/>
                          </a:solidFill>
                          <a:latin typeface="Open Sans"/>
                          <a:ea typeface="Open Sans"/>
                          <a:cs typeface="Open Sans"/>
                          <a:sym typeface="Open Sans"/>
                        </a:rPr>
                        <a:t> και οικοδόμηση εννοιών.</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9F9F9"/>
                    </a:solidFill>
                  </a:tcPr>
                </a:tc>
                <a:tc>
                  <a:txBody>
                    <a:bodyPr/>
                    <a:lstStyle/>
                    <a:p>
                      <a:pPr marL="0" marR="0" lvl="0" indent="0" algn="l" rtl="0">
                        <a:spcBef>
                          <a:spcPts val="0"/>
                        </a:spcBef>
                        <a:spcAft>
                          <a:spcPts val="0"/>
                        </a:spcAft>
                        <a:buNone/>
                      </a:pPr>
                      <a:r>
                        <a:rPr lang="en-US" sz="1200" b="1" i="0" u="none" strike="noStrike" cap="none">
                          <a:solidFill>
                            <a:srgbClr val="2C3E50"/>
                          </a:solidFill>
                          <a:latin typeface="Open Sans"/>
                          <a:ea typeface="Open Sans"/>
                          <a:cs typeface="Open Sans"/>
                          <a:sym typeface="Open Sans"/>
                        </a:rPr>
                        <a:t>Χρήση:</a:t>
                      </a:r>
                      <a:br>
                        <a:rPr lang="en-US" sz="1800" u="none" strike="noStrike" cap="none">
                          <a:solidFill>
                            <a:schemeClr val="dk1"/>
                          </a:solidFill>
                          <a:latin typeface="Calibri"/>
                          <a:ea typeface="Calibri"/>
                          <a:cs typeface="Calibri"/>
                          <a:sym typeface="Calibri"/>
                        </a:rPr>
                      </a:br>
                      <a:br>
                        <a:rPr lang="en-US" sz="1200" b="0" i="0" u="none" strike="noStrike" cap="none">
                          <a:solidFill>
                            <a:srgbClr val="2C3E50"/>
                          </a:solidFill>
                          <a:latin typeface="Open Sans"/>
                          <a:ea typeface="Open Sans"/>
                          <a:cs typeface="Open Sans"/>
                          <a:sym typeface="Open Sans"/>
                        </a:rPr>
                      </a:br>
                      <a:r>
                        <a:rPr lang="en-US" sz="1200" b="0" i="0" u="none" strike="noStrike" cap="none">
                          <a:solidFill>
                            <a:srgbClr val="2C3E50"/>
                          </a:solidFill>
                          <a:latin typeface="Open Sans"/>
                          <a:ea typeface="Open Sans"/>
                          <a:cs typeface="Open Sans"/>
                          <a:sym typeface="Open Sans"/>
                        </a:rPr>
                        <a:t>       Ιδανικά για </a:t>
                      </a:r>
                      <a:r>
                        <a:rPr lang="en-US" sz="1200" b="0" i="1" u="none" strike="noStrike" cap="none">
                          <a:solidFill>
                            <a:srgbClr val="2C3E50"/>
                          </a:solidFill>
                          <a:latin typeface="Open Sans"/>
                          <a:ea typeface="Open Sans"/>
                          <a:cs typeface="Open Sans"/>
                          <a:sym typeface="Open Sans"/>
                        </a:rPr>
                        <a:t>εξάσκηση</a:t>
                      </a:r>
                      <a:r>
                        <a:rPr lang="en-US" sz="1200" b="0" i="0" u="none" strike="noStrike" cap="none">
                          <a:solidFill>
                            <a:srgbClr val="2C3E50"/>
                          </a:solidFill>
                          <a:latin typeface="Open Sans"/>
                          <a:ea typeface="Open Sans"/>
                          <a:cs typeface="Open Sans"/>
                          <a:sym typeface="Open Sans"/>
                        </a:rPr>
                        <a:t>, εμπέδωση και δυναμικά μοντέλα.</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9F9F9"/>
                    </a:solidFill>
                  </a:tcPr>
                </a:tc>
                <a:extLst>
                  <a:ext uri="{0D108BD9-81ED-4DB2-BD59-A6C34878D82A}">
                    <a16:rowId xmlns:a16="http://schemas.microsoft.com/office/drawing/2014/main" val="10002"/>
                  </a:ext>
                </a:extLst>
              </a:tr>
            </a:tbl>
          </a:graphicData>
        </a:graphic>
      </p:graphicFrame>
      <p:sp>
        <p:nvSpPr>
          <p:cNvPr id="308" name="Google Shape;308;p23"/>
          <p:cNvSpPr txBox="1"/>
          <p:nvPr/>
        </p:nvSpPr>
        <p:spPr>
          <a:xfrm>
            <a:off x="11382375" y="6486525"/>
            <a:ext cx="428625" cy="1809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50" b="0" i="0" u="none" strike="noStrike" cap="none">
                <a:solidFill>
                  <a:srgbClr val="90A4AE"/>
                </a:solidFill>
                <a:latin typeface="Open Sans"/>
                <a:ea typeface="Open Sans"/>
                <a:cs typeface="Open Sans"/>
                <a:sym typeface="Open Sans"/>
              </a:rPr>
              <a:t>11 / 21</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12"/>
        <p:cNvGrpSpPr/>
        <p:nvPr/>
      </p:nvGrpSpPr>
      <p:grpSpPr>
        <a:xfrm>
          <a:off x="0" y="0"/>
          <a:ext cx="0" cy="0"/>
          <a:chOff x="0" y="0"/>
          <a:chExt cx="0" cy="0"/>
        </a:xfrm>
      </p:grpSpPr>
      <p:pic>
        <p:nvPicPr>
          <p:cNvPr id="313" name="Google Shape;313;p24"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314" name="Google Shape;314;p24" descr="image.png"/>
          <p:cNvPicPr preferRelativeResize="0"/>
          <p:nvPr/>
        </p:nvPicPr>
        <p:blipFill rotWithShape="1">
          <a:blip r:embed="rId4">
            <a:alphaModFix/>
          </a:blip>
          <a:srcRect/>
          <a:stretch/>
        </p:blipFill>
        <p:spPr>
          <a:xfrm>
            <a:off x="571500" y="1676400"/>
            <a:ext cx="11049000" cy="3493293"/>
          </a:xfrm>
          <a:prstGeom prst="rect">
            <a:avLst/>
          </a:prstGeom>
          <a:noFill/>
          <a:ln>
            <a:noFill/>
          </a:ln>
        </p:spPr>
      </p:pic>
      <p:pic>
        <p:nvPicPr>
          <p:cNvPr id="315" name="Google Shape;315;p24" descr="image.png"/>
          <p:cNvPicPr preferRelativeResize="0"/>
          <p:nvPr/>
        </p:nvPicPr>
        <p:blipFill rotWithShape="1">
          <a:blip r:embed="rId5">
            <a:alphaModFix/>
          </a:blip>
          <a:srcRect/>
          <a:stretch/>
        </p:blipFill>
        <p:spPr>
          <a:xfrm>
            <a:off x="1314450" y="2815381"/>
            <a:ext cx="666750" cy="762000"/>
          </a:xfrm>
          <a:prstGeom prst="rect">
            <a:avLst/>
          </a:prstGeom>
          <a:noFill/>
          <a:ln>
            <a:noFill/>
          </a:ln>
        </p:spPr>
      </p:pic>
      <p:sp>
        <p:nvSpPr>
          <p:cNvPr id="316" name="Google Shape;316;p24"/>
          <p:cNvSpPr txBox="1"/>
          <p:nvPr/>
        </p:nvSpPr>
        <p:spPr>
          <a:xfrm>
            <a:off x="933450" y="3796456"/>
            <a:ext cx="1428750" cy="24378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200" b="1" i="0" u="none" strike="noStrike" cap="none">
                <a:solidFill>
                  <a:srgbClr val="0277BD"/>
                </a:solidFill>
                <a:latin typeface="Open Sans"/>
                <a:ea typeface="Open Sans"/>
                <a:cs typeface="Open Sans"/>
                <a:sym typeface="Open Sans"/>
              </a:rPr>
              <a:t>Κινητικό</a:t>
            </a:r>
            <a:endParaRPr/>
          </a:p>
        </p:txBody>
      </p:sp>
      <p:sp>
        <p:nvSpPr>
          <p:cNvPr id="317" name="Google Shape;317;p24"/>
          <p:cNvSpPr/>
          <p:nvPr/>
        </p:nvSpPr>
        <p:spPr>
          <a:xfrm>
            <a:off x="2647950" y="1962150"/>
            <a:ext cx="1609725" cy="304800"/>
          </a:xfrm>
          <a:prstGeom prst="roundRect">
            <a:avLst>
              <a:gd name="adj" fmla="val 50000"/>
            </a:avLst>
          </a:prstGeom>
          <a:solidFill>
            <a:srgbClr val="E1F5F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18" name="Google Shape;318;p24"/>
          <p:cNvSpPr txBox="1"/>
          <p:nvPr/>
        </p:nvSpPr>
        <p:spPr>
          <a:xfrm>
            <a:off x="2762250" y="2009774"/>
            <a:ext cx="1647825" cy="18466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200" b="1" i="0" u="none" strike="noStrike" cap="none" dirty="0" err="1">
                <a:solidFill>
                  <a:srgbClr val="0277BD"/>
                </a:solidFill>
                <a:latin typeface="Open Sans"/>
                <a:ea typeface="Open Sans"/>
                <a:cs typeface="Open Sans"/>
                <a:sym typeface="Open Sans"/>
              </a:rPr>
              <a:t>Αριθμοί</a:t>
            </a:r>
            <a:r>
              <a:rPr lang="en-US" sz="1200" b="1" i="0" u="none" strike="noStrike" cap="none" dirty="0">
                <a:solidFill>
                  <a:srgbClr val="0277BD"/>
                </a:solidFill>
                <a:latin typeface="Open Sans"/>
                <a:ea typeface="Open Sans"/>
                <a:cs typeface="Open Sans"/>
                <a:sym typeface="Open Sans"/>
              </a:rPr>
              <a:t> &amp; </a:t>
            </a:r>
            <a:r>
              <a:rPr lang="en-US" sz="1200" b="1" i="0" u="none" strike="noStrike" cap="none" dirty="0" err="1">
                <a:solidFill>
                  <a:srgbClr val="0277BD"/>
                </a:solidFill>
                <a:latin typeface="Open Sans"/>
                <a:ea typeface="Open Sans"/>
                <a:cs typeface="Open Sans"/>
                <a:sym typeface="Open Sans"/>
              </a:rPr>
              <a:t>Πράξεις</a:t>
            </a:r>
            <a:endParaRPr dirty="0"/>
          </a:p>
        </p:txBody>
      </p:sp>
      <p:sp>
        <p:nvSpPr>
          <p:cNvPr id="319" name="Google Shape;319;p24"/>
          <p:cNvSpPr/>
          <p:nvPr/>
        </p:nvSpPr>
        <p:spPr>
          <a:xfrm>
            <a:off x="4295775" y="1962150"/>
            <a:ext cx="1095375" cy="304800"/>
          </a:xfrm>
          <a:prstGeom prst="roundRect">
            <a:avLst>
              <a:gd name="adj" fmla="val 50000"/>
            </a:avLst>
          </a:prstGeom>
          <a:solidFill>
            <a:srgbClr val="E1F5F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20" name="Google Shape;320;p24"/>
          <p:cNvSpPr txBox="1"/>
          <p:nvPr/>
        </p:nvSpPr>
        <p:spPr>
          <a:xfrm>
            <a:off x="4410075" y="2009775"/>
            <a:ext cx="1095375" cy="18466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200" b="1" i="0" u="none" strike="noStrike" cap="none" dirty="0" err="1">
                <a:solidFill>
                  <a:srgbClr val="0277BD"/>
                </a:solidFill>
                <a:latin typeface="Open Sans"/>
                <a:ea typeface="Open Sans"/>
                <a:cs typeface="Open Sans"/>
                <a:sym typeface="Open Sans"/>
              </a:rPr>
              <a:t>Συνεργ</a:t>
            </a:r>
            <a:r>
              <a:rPr lang="en-US" sz="1200" b="1" i="0" u="none" strike="noStrike" cap="none" dirty="0">
                <a:solidFill>
                  <a:srgbClr val="0277BD"/>
                </a:solidFill>
                <a:latin typeface="Open Sans"/>
                <a:ea typeface="Open Sans"/>
                <a:cs typeface="Open Sans"/>
                <a:sym typeface="Open Sans"/>
              </a:rPr>
              <a:t>ασία</a:t>
            </a:r>
            <a:endParaRPr dirty="0"/>
          </a:p>
        </p:txBody>
      </p:sp>
      <p:sp>
        <p:nvSpPr>
          <p:cNvPr id="321" name="Google Shape;321;p24"/>
          <p:cNvSpPr txBox="1"/>
          <p:nvPr/>
        </p:nvSpPr>
        <p:spPr>
          <a:xfrm>
            <a:off x="2647950" y="2362200"/>
            <a:ext cx="9121140" cy="4095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1" i="0" u="none" strike="noStrike" cap="none" dirty="0" err="1">
                <a:solidFill>
                  <a:srgbClr val="0277BD"/>
                </a:solidFill>
                <a:latin typeface="Roboto Slab"/>
                <a:ea typeface="Roboto Slab"/>
                <a:cs typeface="Roboto Slab"/>
                <a:sym typeface="Roboto Slab"/>
              </a:rPr>
              <a:t>Το</a:t>
            </a:r>
            <a:r>
              <a:rPr lang="en-US" sz="2400" b="1" i="0" u="none" strike="noStrike" cap="none" dirty="0">
                <a:solidFill>
                  <a:srgbClr val="0277BD"/>
                </a:solidFill>
                <a:latin typeface="Roboto Slab"/>
                <a:ea typeface="Roboto Slab"/>
                <a:cs typeface="Roboto Slab"/>
                <a:sym typeface="Roboto Slab"/>
              </a:rPr>
              <a:t> </a:t>
            </a:r>
            <a:r>
              <a:rPr lang="en-US" sz="2400" b="1" i="0" u="none" strike="noStrike" cap="none" dirty="0" err="1">
                <a:solidFill>
                  <a:srgbClr val="0277BD"/>
                </a:solidFill>
                <a:latin typeface="Roboto Slab"/>
                <a:ea typeface="Roboto Slab"/>
                <a:cs typeface="Roboto Slab"/>
                <a:sym typeface="Roboto Slab"/>
              </a:rPr>
              <a:t>Κυνήγι</a:t>
            </a:r>
            <a:r>
              <a:rPr lang="en-US" sz="2400" b="1" i="0" u="none" strike="noStrike" cap="none" dirty="0">
                <a:solidFill>
                  <a:srgbClr val="0277BD"/>
                </a:solidFill>
                <a:latin typeface="Roboto Slab"/>
                <a:ea typeface="Roboto Slab"/>
                <a:cs typeface="Roboto Slab"/>
                <a:sym typeface="Roboto Slab"/>
              </a:rPr>
              <a:t> </a:t>
            </a:r>
            <a:r>
              <a:rPr lang="en-US" sz="2400" b="1" i="0" u="none" strike="noStrike" cap="none" dirty="0" err="1">
                <a:solidFill>
                  <a:srgbClr val="0277BD"/>
                </a:solidFill>
                <a:latin typeface="Roboto Slab"/>
                <a:ea typeface="Roboto Slab"/>
                <a:cs typeface="Roboto Slab"/>
                <a:sym typeface="Roboto Slab"/>
              </a:rPr>
              <a:t>του</a:t>
            </a:r>
            <a:r>
              <a:rPr lang="en-US" sz="2400" b="1" i="0" u="none" strike="noStrike" cap="none" dirty="0">
                <a:solidFill>
                  <a:srgbClr val="0277BD"/>
                </a:solidFill>
                <a:latin typeface="Roboto Slab"/>
                <a:ea typeface="Roboto Slab"/>
                <a:cs typeface="Roboto Slab"/>
                <a:sym typeface="Roboto Slab"/>
              </a:rPr>
              <a:t> </a:t>
            </a:r>
            <a:r>
              <a:rPr lang="en-US" sz="2400" b="1" i="0" u="none" strike="noStrike" cap="none" dirty="0" err="1">
                <a:solidFill>
                  <a:srgbClr val="0277BD"/>
                </a:solidFill>
                <a:latin typeface="Roboto Slab"/>
                <a:ea typeface="Roboto Slab"/>
                <a:cs typeface="Roboto Slab"/>
                <a:sym typeface="Roboto Slab"/>
              </a:rPr>
              <a:t>Θησ</a:t>
            </a:r>
            <a:r>
              <a:rPr lang="en-US" sz="2400" b="1" i="0" u="none" strike="noStrike" cap="none" dirty="0">
                <a:solidFill>
                  <a:srgbClr val="0277BD"/>
                </a:solidFill>
                <a:latin typeface="Roboto Slab"/>
                <a:ea typeface="Roboto Slab"/>
                <a:cs typeface="Roboto Slab"/>
                <a:sym typeface="Roboto Slab"/>
              </a:rPr>
              <a:t>αυρού των Ψηφίων</a:t>
            </a:r>
            <a:endParaRPr dirty="0"/>
          </a:p>
        </p:txBody>
      </p:sp>
      <p:sp>
        <p:nvSpPr>
          <p:cNvPr id="322" name="Google Shape;322;p24"/>
          <p:cNvSpPr txBox="1"/>
          <p:nvPr/>
        </p:nvSpPr>
        <p:spPr>
          <a:xfrm>
            <a:off x="2647950" y="2981325"/>
            <a:ext cx="8686800" cy="33516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2C3E50"/>
                </a:solidFill>
                <a:latin typeface="Open Sans"/>
                <a:ea typeface="Open Sans"/>
                <a:cs typeface="Open Sans"/>
                <a:sym typeface="Open Sans"/>
              </a:rPr>
              <a:t>Υλικά:</a:t>
            </a:r>
            <a:r>
              <a:rPr lang="en-US" sz="1650" b="0" i="0" u="none" strike="noStrike" cap="none">
                <a:solidFill>
                  <a:srgbClr val="2C3E50"/>
                </a:solidFill>
                <a:latin typeface="Open Sans"/>
                <a:ea typeface="Open Sans"/>
                <a:cs typeface="Open Sans"/>
                <a:sym typeface="Open Sans"/>
              </a:rPr>
              <a:t> Χαρτόνι, μαρκαδόροι, κρυμμένα χαρτάκια στην τάξη.</a:t>
            </a:r>
            <a:endParaRPr/>
          </a:p>
        </p:txBody>
      </p:sp>
      <p:sp>
        <p:nvSpPr>
          <p:cNvPr id="323" name="Google Shape;323;p24"/>
          <p:cNvSpPr txBox="1"/>
          <p:nvPr/>
        </p:nvSpPr>
        <p:spPr>
          <a:xfrm>
            <a:off x="2647950" y="3526035"/>
            <a:ext cx="8686800" cy="670321"/>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1" i="0" u="none" strike="noStrike" cap="none" dirty="0" err="1">
                <a:solidFill>
                  <a:srgbClr val="2C3E50"/>
                </a:solidFill>
                <a:latin typeface="Open Sans"/>
                <a:ea typeface="Open Sans"/>
                <a:cs typeface="Open Sans"/>
                <a:sym typeface="Open Sans"/>
              </a:rPr>
              <a:t>Περιγρ</a:t>
            </a:r>
            <a:r>
              <a:rPr lang="en-US" sz="1650" b="1" i="0" u="none" strike="noStrike" cap="none" dirty="0">
                <a:solidFill>
                  <a:srgbClr val="2C3E50"/>
                </a:solidFill>
                <a:latin typeface="Open Sans"/>
                <a:ea typeface="Open Sans"/>
                <a:cs typeface="Open Sans"/>
                <a:sym typeface="Open Sans"/>
              </a:rPr>
              <a:t>αφή:</a:t>
            </a:r>
            <a:r>
              <a:rPr lang="en-US" sz="1650" b="0" i="0" u="none" strike="noStrike" cap="none" dirty="0">
                <a:solidFill>
                  <a:srgbClr val="2C3E50"/>
                </a:solidFill>
                <a:latin typeface="Open Sans"/>
                <a:ea typeface="Open Sans"/>
                <a:cs typeface="Open Sans"/>
                <a:sym typeface="Open Sans"/>
              </a:rPr>
              <a:t> Ο δάσκαλος κρύβει χαρτάκια με ψηφία. Τα πα</a:t>
            </a:r>
            <a:r>
              <a:rPr lang="en-US" sz="1650" b="0" i="0" u="none" strike="noStrike" cap="none" dirty="0" err="1">
                <a:solidFill>
                  <a:srgbClr val="2C3E50"/>
                </a:solidFill>
                <a:latin typeface="Open Sans"/>
                <a:ea typeface="Open Sans"/>
                <a:cs typeface="Open Sans"/>
                <a:sym typeface="Open Sans"/>
              </a:rPr>
              <a:t>ιδιά</a:t>
            </a:r>
            <a:r>
              <a:rPr lang="en-US" sz="1650" b="0" i="0" u="none" strike="noStrike" cap="none" dirty="0">
                <a:solidFill>
                  <a:srgbClr val="2C3E50"/>
                </a:solidFill>
                <a:latin typeface="Open Sans"/>
                <a:ea typeface="Open Sans"/>
                <a:cs typeface="Open Sans"/>
                <a:sym typeface="Open Sans"/>
              </a:rPr>
              <a:t> </a:t>
            </a:r>
            <a:r>
              <a:rPr lang="en-US" sz="1650" b="0" i="0" u="none" strike="noStrike" cap="none" dirty="0" err="1">
                <a:solidFill>
                  <a:srgbClr val="2C3E50"/>
                </a:solidFill>
                <a:latin typeface="Open Sans"/>
                <a:ea typeface="Open Sans"/>
                <a:cs typeface="Open Sans"/>
                <a:sym typeface="Open Sans"/>
              </a:rPr>
              <a:t>σε</a:t>
            </a:r>
            <a:r>
              <a:rPr lang="en-US" sz="1650" b="0" i="0" u="none" strike="noStrike" cap="none" dirty="0">
                <a:solidFill>
                  <a:srgbClr val="2C3E50"/>
                </a:solidFill>
                <a:latin typeface="Open Sans"/>
                <a:ea typeface="Open Sans"/>
                <a:cs typeface="Open Sans"/>
                <a:sym typeface="Open Sans"/>
              </a:rPr>
              <a:t> </a:t>
            </a:r>
            <a:r>
              <a:rPr lang="en-US" sz="1650" b="0" i="0" u="none" strike="noStrike" cap="none" dirty="0" err="1">
                <a:solidFill>
                  <a:srgbClr val="2C3E50"/>
                </a:solidFill>
                <a:latin typeface="Open Sans"/>
                <a:ea typeface="Open Sans"/>
                <a:cs typeface="Open Sans"/>
                <a:sym typeface="Open Sans"/>
              </a:rPr>
              <a:t>ομάδες</a:t>
            </a:r>
            <a:r>
              <a:rPr lang="en-US" sz="1650" b="0" i="0" u="none" strike="noStrike" cap="none" dirty="0">
                <a:solidFill>
                  <a:srgbClr val="2C3E50"/>
                </a:solidFill>
                <a:latin typeface="Open Sans"/>
                <a:ea typeface="Open Sans"/>
                <a:cs typeface="Open Sans"/>
                <a:sym typeface="Open Sans"/>
              </a:rPr>
              <a:t> τα </a:t>
            </a:r>
            <a:r>
              <a:rPr lang="en-US" sz="1650" b="0" i="0" u="none" strike="noStrike" cap="none" dirty="0" err="1">
                <a:solidFill>
                  <a:srgbClr val="2C3E50"/>
                </a:solidFill>
                <a:latin typeface="Open Sans"/>
                <a:ea typeface="Open Sans"/>
                <a:cs typeface="Open Sans"/>
                <a:sym typeface="Open Sans"/>
              </a:rPr>
              <a:t>ψάχνουν</a:t>
            </a:r>
            <a:r>
              <a:rPr lang="en-US" sz="1650" b="0" i="0" u="none" strike="noStrike" cap="none" dirty="0">
                <a:solidFill>
                  <a:srgbClr val="2C3E50"/>
                </a:solidFill>
                <a:latin typeface="Open Sans"/>
                <a:ea typeface="Open Sans"/>
                <a:cs typeface="Open Sans"/>
                <a:sym typeface="Open Sans"/>
              </a:rPr>
              <a:t>, τα ανα</a:t>
            </a:r>
            <a:r>
              <a:rPr lang="en-US" sz="1650" b="0" i="0" u="none" strike="noStrike" cap="none" dirty="0" err="1">
                <a:solidFill>
                  <a:srgbClr val="2C3E50"/>
                </a:solidFill>
                <a:latin typeface="Open Sans"/>
                <a:ea typeface="Open Sans"/>
                <a:cs typeface="Open Sans"/>
                <a:sym typeface="Open Sans"/>
              </a:rPr>
              <a:t>γνωρίζουν</a:t>
            </a:r>
            <a:r>
              <a:rPr lang="en-US" sz="1650" b="0" i="0" u="none" strike="noStrike" cap="none" dirty="0">
                <a:solidFill>
                  <a:srgbClr val="2C3E50"/>
                </a:solidFill>
                <a:latin typeface="Open Sans"/>
                <a:ea typeface="Open Sans"/>
                <a:cs typeface="Open Sans"/>
                <a:sym typeface="Open Sans"/>
              </a:rPr>
              <a:t> και τα </a:t>
            </a:r>
            <a:r>
              <a:rPr lang="en-US" sz="1650" b="0" i="0" u="none" strike="noStrike" cap="none" dirty="0" err="1">
                <a:solidFill>
                  <a:srgbClr val="2C3E50"/>
                </a:solidFill>
                <a:latin typeface="Open Sans"/>
                <a:ea typeface="Open Sans"/>
                <a:cs typeface="Open Sans"/>
                <a:sym typeface="Open Sans"/>
              </a:rPr>
              <a:t>δι</a:t>
            </a:r>
            <a:r>
              <a:rPr lang="en-US" sz="1650" b="0" i="0" u="none" strike="noStrike" cap="none" dirty="0">
                <a:solidFill>
                  <a:srgbClr val="2C3E50"/>
                </a:solidFill>
                <a:latin typeface="Open Sans"/>
                <a:ea typeface="Open Sans"/>
                <a:cs typeface="Open Sans"/>
                <a:sym typeface="Open Sans"/>
              </a:rPr>
              <a:t>αβάζουν δυνατά.</a:t>
            </a:r>
            <a:endParaRPr dirty="0"/>
          </a:p>
        </p:txBody>
      </p:sp>
      <p:sp>
        <p:nvSpPr>
          <p:cNvPr id="324" name="Google Shape;324;p24"/>
          <p:cNvSpPr txBox="1"/>
          <p:nvPr/>
        </p:nvSpPr>
        <p:spPr>
          <a:xfrm>
            <a:off x="2647950" y="4405907"/>
            <a:ext cx="8686800" cy="33516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2C3E50"/>
                </a:solidFill>
                <a:latin typeface="Open Sans"/>
                <a:ea typeface="Open Sans"/>
                <a:cs typeface="Open Sans"/>
                <a:sym typeface="Open Sans"/>
              </a:rPr>
              <a:t>Στόχος:</a:t>
            </a:r>
            <a:r>
              <a:rPr lang="en-US" sz="1650" b="0" i="0" u="none" strike="noStrike" cap="none">
                <a:solidFill>
                  <a:srgbClr val="2C3E50"/>
                </a:solidFill>
                <a:latin typeface="Open Sans"/>
                <a:ea typeface="Open Sans"/>
                <a:cs typeface="Open Sans"/>
                <a:sym typeface="Open Sans"/>
              </a:rPr>
              <a:t> Αναγνώριση ψηφίων, ομαδικότητα, σύνδεση κίνησης με μάθηση.</a:t>
            </a:r>
            <a:endParaRPr/>
          </a:p>
        </p:txBody>
      </p:sp>
      <p:sp>
        <p:nvSpPr>
          <p:cNvPr id="326" name="Google Shape;326;p24"/>
          <p:cNvSpPr txBox="1"/>
          <p:nvPr/>
        </p:nvSpPr>
        <p:spPr>
          <a:xfrm>
            <a:off x="571500" y="7117556"/>
            <a:ext cx="11049000" cy="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900" b="0" i="0" u="none" strike="noStrike" cap="none" dirty="0" err="1">
                <a:solidFill>
                  <a:srgbClr val="78909C"/>
                </a:solidFill>
                <a:latin typeface="Open Sans"/>
                <a:ea typeface="Open Sans"/>
                <a:cs typeface="Open Sans"/>
                <a:sym typeface="Open Sans"/>
              </a:rPr>
              <a:t>Εικόν</a:t>
            </a:r>
            <a:r>
              <a:rPr lang="en-US" sz="900" b="0" i="0" u="none" strike="noStrike" cap="none" dirty="0">
                <a:solidFill>
                  <a:srgbClr val="78909C"/>
                </a:solidFill>
                <a:latin typeface="Open Sans"/>
                <a:ea typeface="Open Sans"/>
                <a:cs typeface="Open Sans"/>
                <a:sym typeface="Open Sans"/>
              </a:rPr>
              <a:t>α: Κυνήγι Θησαυρού στην Τάξη</a:t>
            </a:r>
            <a:endParaRPr dirty="0"/>
          </a:p>
        </p:txBody>
      </p:sp>
      <p:sp>
        <p:nvSpPr>
          <p:cNvPr id="327" name="Google Shape;327;p24"/>
          <p:cNvSpPr txBox="1"/>
          <p:nvPr/>
        </p:nvSpPr>
        <p:spPr>
          <a:xfrm>
            <a:off x="571500" y="571500"/>
            <a:ext cx="11601450" cy="6286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1" i="0" u="none" strike="noStrike" cap="none">
                <a:solidFill>
                  <a:srgbClr val="2C3E50"/>
                </a:solidFill>
                <a:latin typeface="Roboto Slab"/>
                <a:ea typeface="Roboto Slab"/>
                <a:cs typeface="Roboto Slab"/>
                <a:sym typeface="Roboto Slab"/>
              </a:rPr>
              <a:t>Παιχνίδι 1: Α΄ Δημοτικού</a:t>
            </a:r>
            <a:endParaRPr/>
          </a:p>
        </p:txBody>
      </p:sp>
      <p:sp>
        <p:nvSpPr>
          <p:cNvPr id="328" name="Google Shape;328;p24"/>
          <p:cNvSpPr/>
          <p:nvPr/>
        </p:nvSpPr>
        <p:spPr>
          <a:xfrm>
            <a:off x="571500" y="1266825"/>
            <a:ext cx="11049000" cy="28575"/>
          </a:xfrm>
          <a:prstGeom prst="rect">
            <a:avLst/>
          </a:prstGeom>
          <a:solidFill>
            <a:srgbClr val="FFCA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29" name="Google Shape;329;p24"/>
          <p:cNvSpPr txBox="1"/>
          <p:nvPr/>
        </p:nvSpPr>
        <p:spPr>
          <a:xfrm>
            <a:off x="11382375" y="6486525"/>
            <a:ext cx="428625" cy="1809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50" b="0" i="0" u="none" strike="noStrike" cap="none">
                <a:solidFill>
                  <a:srgbClr val="90A4AE"/>
                </a:solidFill>
                <a:latin typeface="Open Sans"/>
                <a:ea typeface="Open Sans"/>
                <a:cs typeface="Open Sans"/>
                <a:sym typeface="Open Sans"/>
              </a:rPr>
              <a:t>12 / 21</a:t>
            </a:r>
            <a:endParaRPr/>
          </a:p>
        </p:txBody>
      </p:sp>
      <p:pic>
        <p:nvPicPr>
          <p:cNvPr id="2" name="Εικόνα 1">
            <a:extLst>
              <a:ext uri="{FF2B5EF4-FFF2-40B4-BE49-F238E27FC236}">
                <a16:creationId xmlns:a16="http://schemas.microsoft.com/office/drawing/2014/main" id="{263C417A-403D-E69F-9460-F2AE7A1B022C}"/>
              </a:ext>
            </a:extLst>
          </p:cNvPr>
          <p:cNvPicPr>
            <a:picLocks noChangeAspect="1"/>
          </p:cNvPicPr>
          <p:nvPr/>
        </p:nvPicPr>
        <p:blipFill>
          <a:blip r:embed="rId6"/>
          <a:srcRect l="-1389" t="55040" r="1389" b="19276"/>
          <a:stretch>
            <a:fillRect/>
          </a:stretch>
        </p:blipFill>
        <p:spPr>
          <a:xfrm>
            <a:off x="506466" y="4954979"/>
            <a:ext cx="11114034" cy="1903022"/>
          </a:xfrm>
          <a:prstGeom prst="rect">
            <a:avLst/>
          </a:prstGeom>
        </p:spPr>
      </p:pic>
      <p:pic>
        <p:nvPicPr>
          <p:cNvPr id="3074" name="Picture 2" descr="Παιδιά σε σχολική τάξη παίζουν το Παζλ της Περιμέτρου: συνεργάζονται για να υπολογίσουν περιμέτρους σχημάτων σε καρτέλες, με χάρακες, γεωμετρικά σχήματα και πίνακα με οδηγίες. Στυλ clip art, ημι-ρεαλιστικό.">
            <a:extLst>
              <a:ext uri="{FF2B5EF4-FFF2-40B4-BE49-F238E27FC236}">
                <a16:creationId xmlns:a16="http://schemas.microsoft.com/office/drawing/2014/main" id="{2F913B01-77E2-48EB-BE9A-EF06947D61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34196" y="389173"/>
            <a:ext cx="2900604" cy="19337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33"/>
        <p:cNvGrpSpPr/>
        <p:nvPr/>
      </p:nvGrpSpPr>
      <p:grpSpPr>
        <a:xfrm>
          <a:off x="0" y="0"/>
          <a:ext cx="0" cy="0"/>
          <a:chOff x="0" y="0"/>
          <a:chExt cx="0" cy="0"/>
        </a:xfrm>
      </p:grpSpPr>
      <p:pic>
        <p:nvPicPr>
          <p:cNvPr id="334" name="Google Shape;334;p25"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335" name="Google Shape;335;p25" descr="image.png"/>
          <p:cNvPicPr preferRelativeResize="0"/>
          <p:nvPr/>
        </p:nvPicPr>
        <p:blipFill rotWithShape="1">
          <a:blip r:embed="rId4">
            <a:alphaModFix/>
          </a:blip>
          <a:srcRect/>
          <a:stretch/>
        </p:blipFill>
        <p:spPr>
          <a:xfrm>
            <a:off x="571500" y="2067222"/>
            <a:ext cx="11049000" cy="3828454"/>
          </a:xfrm>
          <a:prstGeom prst="rect">
            <a:avLst/>
          </a:prstGeom>
          <a:noFill/>
          <a:ln>
            <a:noFill/>
          </a:ln>
        </p:spPr>
      </p:pic>
      <p:pic>
        <p:nvPicPr>
          <p:cNvPr id="336" name="Google Shape;336;p25" descr="image.png"/>
          <p:cNvPicPr preferRelativeResize="0"/>
          <p:nvPr/>
        </p:nvPicPr>
        <p:blipFill rotWithShape="1">
          <a:blip r:embed="rId5">
            <a:alphaModFix/>
          </a:blip>
          <a:srcRect/>
          <a:stretch/>
        </p:blipFill>
        <p:spPr>
          <a:xfrm>
            <a:off x="1171575" y="3373784"/>
            <a:ext cx="952500" cy="762000"/>
          </a:xfrm>
          <a:prstGeom prst="rect">
            <a:avLst/>
          </a:prstGeom>
          <a:noFill/>
          <a:ln>
            <a:noFill/>
          </a:ln>
        </p:spPr>
      </p:pic>
      <p:sp>
        <p:nvSpPr>
          <p:cNvPr id="337" name="Google Shape;337;p25"/>
          <p:cNvSpPr txBox="1"/>
          <p:nvPr/>
        </p:nvSpPr>
        <p:spPr>
          <a:xfrm>
            <a:off x="933450" y="4354859"/>
            <a:ext cx="1428750" cy="24378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200" b="1" i="0" u="none" strike="noStrike" cap="none">
                <a:solidFill>
                  <a:srgbClr val="43A047"/>
                </a:solidFill>
                <a:latin typeface="Open Sans"/>
                <a:ea typeface="Open Sans"/>
                <a:cs typeface="Open Sans"/>
                <a:sym typeface="Open Sans"/>
              </a:rPr>
              <a:t>Ρόλων</a:t>
            </a:r>
            <a:endParaRPr/>
          </a:p>
        </p:txBody>
      </p:sp>
      <p:sp>
        <p:nvSpPr>
          <p:cNvPr id="338" name="Google Shape;338;p25"/>
          <p:cNvSpPr/>
          <p:nvPr/>
        </p:nvSpPr>
        <p:spPr>
          <a:xfrm>
            <a:off x="2647950" y="2352972"/>
            <a:ext cx="1485900" cy="304800"/>
          </a:xfrm>
          <a:prstGeom prst="roundRect">
            <a:avLst>
              <a:gd name="adj" fmla="val 50000"/>
            </a:avLst>
          </a:prstGeom>
          <a:solidFill>
            <a:srgbClr val="E8F5E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39" name="Google Shape;339;p25"/>
          <p:cNvSpPr txBox="1"/>
          <p:nvPr/>
        </p:nvSpPr>
        <p:spPr>
          <a:xfrm>
            <a:off x="2762250" y="2400596"/>
            <a:ext cx="1943100" cy="18466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200" b="1" i="0" u="none" strike="noStrike" cap="none" dirty="0" err="1">
                <a:solidFill>
                  <a:srgbClr val="43A047"/>
                </a:solidFill>
                <a:latin typeface="Open Sans"/>
                <a:ea typeface="Open Sans"/>
                <a:cs typeface="Open Sans"/>
                <a:sym typeface="Open Sans"/>
              </a:rPr>
              <a:t>Χρήμ</a:t>
            </a:r>
            <a:r>
              <a:rPr lang="en-US" sz="1200" b="1" i="0" u="none" strike="noStrike" cap="none" dirty="0">
                <a:solidFill>
                  <a:srgbClr val="43A047"/>
                </a:solidFill>
                <a:latin typeface="Open Sans"/>
                <a:ea typeface="Open Sans"/>
                <a:cs typeface="Open Sans"/>
                <a:sym typeface="Open Sans"/>
              </a:rPr>
              <a:t>α &amp; Πράξεις</a:t>
            </a:r>
            <a:endParaRPr dirty="0"/>
          </a:p>
        </p:txBody>
      </p:sp>
      <p:sp>
        <p:nvSpPr>
          <p:cNvPr id="340" name="Google Shape;340;p25"/>
          <p:cNvSpPr txBox="1"/>
          <p:nvPr/>
        </p:nvSpPr>
        <p:spPr>
          <a:xfrm>
            <a:off x="2647950" y="2753022"/>
            <a:ext cx="9121140" cy="3693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1" i="0" u="none" strike="noStrike" cap="none" dirty="0" err="1">
                <a:solidFill>
                  <a:srgbClr val="0277BD"/>
                </a:solidFill>
                <a:latin typeface="Roboto Slab"/>
                <a:ea typeface="Roboto Slab"/>
                <a:cs typeface="Roboto Slab"/>
                <a:sym typeface="Roboto Slab"/>
              </a:rPr>
              <a:t>Το</a:t>
            </a:r>
            <a:r>
              <a:rPr lang="en-US" sz="2400" b="1" i="0" u="none" strike="noStrike" cap="none" dirty="0">
                <a:solidFill>
                  <a:srgbClr val="0277BD"/>
                </a:solidFill>
                <a:latin typeface="Roboto Slab"/>
                <a:ea typeface="Roboto Slab"/>
                <a:cs typeface="Roboto Slab"/>
                <a:sym typeface="Roboto Slab"/>
              </a:rPr>
              <a:t> Κα</a:t>
            </a:r>
            <a:r>
              <a:rPr lang="en-US" sz="2400" b="1" i="0" u="none" strike="noStrike" cap="none" dirty="0" err="1">
                <a:solidFill>
                  <a:srgbClr val="0277BD"/>
                </a:solidFill>
                <a:latin typeface="Roboto Slab"/>
                <a:ea typeface="Roboto Slab"/>
                <a:cs typeface="Roboto Slab"/>
                <a:sym typeface="Roboto Slab"/>
              </a:rPr>
              <a:t>τάστημ</a:t>
            </a:r>
            <a:r>
              <a:rPr lang="en-US" sz="2400" b="1" i="0" u="none" strike="noStrike" cap="none" dirty="0">
                <a:solidFill>
                  <a:srgbClr val="0277BD"/>
                </a:solidFill>
                <a:latin typeface="Roboto Slab"/>
                <a:ea typeface="Roboto Slab"/>
                <a:cs typeface="Roboto Slab"/>
                <a:sym typeface="Roboto Slab"/>
              </a:rPr>
              <a:t>α (</a:t>
            </a:r>
            <a:r>
              <a:rPr lang="el-GR" sz="2400" b="1" i="0" u="none" strike="noStrike" cap="none" dirty="0">
                <a:solidFill>
                  <a:srgbClr val="0277BD"/>
                </a:solidFill>
                <a:latin typeface="Roboto Slab"/>
                <a:ea typeface="Roboto Slab"/>
                <a:cs typeface="Roboto Slab"/>
                <a:sym typeface="Roboto Slab"/>
              </a:rPr>
              <a:t>Ταμείο</a:t>
            </a:r>
            <a:r>
              <a:rPr lang="en-US" sz="2400" b="1" i="0" u="none" strike="noStrike" cap="none" dirty="0">
                <a:solidFill>
                  <a:srgbClr val="0277BD"/>
                </a:solidFill>
                <a:latin typeface="Roboto Slab"/>
                <a:ea typeface="Roboto Slab"/>
                <a:cs typeface="Roboto Slab"/>
                <a:sym typeface="Roboto Slab"/>
              </a:rPr>
              <a:t>)</a:t>
            </a:r>
            <a:endParaRPr dirty="0"/>
          </a:p>
        </p:txBody>
      </p:sp>
      <p:sp>
        <p:nvSpPr>
          <p:cNvPr id="341" name="Google Shape;341;p25"/>
          <p:cNvSpPr txBox="1"/>
          <p:nvPr/>
        </p:nvSpPr>
        <p:spPr>
          <a:xfrm>
            <a:off x="2647950" y="3372147"/>
            <a:ext cx="8686800" cy="33516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2C3E50"/>
                </a:solidFill>
                <a:latin typeface="Open Sans"/>
                <a:ea typeface="Open Sans"/>
                <a:cs typeface="Open Sans"/>
                <a:sym typeface="Open Sans"/>
              </a:rPr>
              <a:t>Υλικά:</a:t>
            </a:r>
            <a:r>
              <a:rPr lang="en-US" sz="1650" b="0" i="0" u="none" strike="noStrike" cap="none">
                <a:solidFill>
                  <a:srgbClr val="2C3E50"/>
                </a:solidFill>
                <a:latin typeface="Open Sans"/>
                <a:ea typeface="Open Sans"/>
                <a:cs typeface="Open Sans"/>
                <a:sym typeface="Open Sans"/>
              </a:rPr>
              <a:t> Ψεύτικα νομίσματα, προϊόντα (κουτιά), ταμπελάκια τιμών.</a:t>
            </a:r>
            <a:endParaRPr/>
          </a:p>
        </p:txBody>
      </p:sp>
      <p:sp>
        <p:nvSpPr>
          <p:cNvPr id="342" name="Google Shape;342;p25"/>
          <p:cNvSpPr txBox="1"/>
          <p:nvPr/>
        </p:nvSpPr>
        <p:spPr>
          <a:xfrm>
            <a:off x="2647950" y="3916858"/>
            <a:ext cx="8686800" cy="670321"/>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2C3E50"/>
                </a:solidFill>
                <a:latin typeface="Open Sans"/>
                <a:ea typeface="Open Sans"/>
                <a:cs typeface="Open Sans"/>
                <a:sym typeface="Open Sans"/>
              </a:rPr>
              <a:t>Περιγραφή:</a:t>
            </a:r>
            <a:r>
              <a:rPr lang="en-US" sz="1650" b="0" i="0" u="none" strike="noStrike" cap="none">
                <a:solidFill>
                  <a:srgbClr val="2C3E50"/>
                </a:solidFill>
                <a:latin typeface="Open Sans"/>
                <a:ea typeface="Open Sans"/>
                <a:cs typeface="Open Sans"/>
                <a:sym typeface="Open Sans"/>
              </a:rPr>
              <a:t> Τα παιδιά αναλαμβάνουν ρόλους "πελάτη" και "πωλητή". Αγοράζουν αντικείμενα, προσθέτουν τιμές και υπολογίζουν ρέστα.</a:t>
            </a:r>
            <a:endParaRPr/>
          </a:p>
        </p:txBody>
      </p:sp>
      <p:sp>
        <p:nvSpPr>
          <p:cNvPr id="343" name="Google Shape;343;p25"/>
          <p:cNvSpPr txBox="1"/>
          <p:nvPr/>
        </p:nvSpPr>
        <p:spPr>
          <a:xfrm>
            <a:off x="2647950" y="4796730"/>
            <a:ext cx="8686800" cy="670321"/>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2C3E50"/>
                </a:solidFill>
                <a:latin typeface="Open Sans"/>
                <a:ea typeface="Open Sans"/>
                <a:cs typeface="Open Sans"/>
                <a:sym typeface="Open Sans"/>
              </a:rPr>
              <a:t>Στόχος:</a:t>
            </a:r>
            <a:r>
              <a:rPr lang="en-US" sz="1650" b="0" i="0" u="none" strike="noStrike" cap="none">
                <a:solidFill>
                  <a:srgbClr val="2C3E50"/>
                </a:solidFill>
                <a:latin typeface="Open Sans"/>
                <a:ea typeface="Open Sans"/>
                <a:cs typeface="Open Sans"/>
                <a:sym typeface="Open Sans"/>
              </a:rPr>
              <a:t> Πρόσθεση/Αφαίρεση χρηματικών ποσών, διαχείριση πραγματικών προβλημάτων.</a:t>
            </a:r>
            <a:endParaRPr/>
          </a:p>
        </p:txBody>
      </p:sp>
      <p:sp>
        <p:nvSpPr>
          <p:cNvPr id="344" name="Google Shape;344;p25"/>
          <p:cNvSpPr txBox="1"/>
          <p:nvPr/>
        </p:nvSpPr>
        <p:spPr>
          <a:xfrm>
            <a:off x="571500" y="571500"/>
            <a:ext cx="11601450" cy="6286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1" i="0" u="none" strike="noStrike" cap="none">
                <a:solidFill>
                  <a:srgbClr val="2C3E50"/>
                </a:solidFill>
                <a:latin typeface="Roboto Slab"/>
                <a:ea typeface="Roboto Slab"/>
                <a:cs typeface="Roboto Slab"/>
                <a:sym typeface="Roboto Slab"/>
              </a:rPr>
              <a:t>Παιχνίδι 2: Β΄ Δημοτικού</a:t>
            </a:r>
            <a:endParaRPr/>
          </a:p>
        </p:txBody>
      </p:sp>
      <p:sp>
        <p:nvSpPr>
          <p:cNvPr id="345" name="Google Shape;345;p25"/>
          <p:cNvSpPr/>
          <p:nvPr/>
        </p:nvSpPr>
        <p:spPr>
          <a:xfrm>
            <a:off x="571500" y="1266825"/>
            <a:ext cx="11049000" cy="28575"/>
          </a:xfrm>
          <a:prstGeom prst="rect">
            <a:avLst/>
          </a:prstGeom>
          <a:solidFill>
            <a:srgbClr val="FFCA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46" name="Google Shape;346;p25"/>
          <p:cNvSpPr txBox="1"/>
          <p:nvPr/>
        </p:nvSpPr>
        <p:spPr>
          <a:xfrm>
            <a:off x="11382375" y="6486525"/>
            <a:ext cx="428625" cy="1809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50" b="0" i="0" u="none" strike="noStrike" cap="none">
                <a:solidFill>
                  <a:srgbClr val="90A4AE"/>
                </a:solidFill>
                <a:latin typeface="Open Sans"/>
                <a:ea typeface="Open Sans"/>
                <a:cs typeface="Open Sans"/>
                <a:sym typeface="Open Sans"/>
              </a:rPr>
              <a:t>13 / 21</a:t>
            </a:r>
            <a:endParaRPr/>
          </a:p>
        </p:txBody>
      </p:sp>
      <p:pic>
        <p:nvPicPr>
          <p:cNvPr id="2" name="Εικόνα 1">
            <a:extLst>
              <a:ext uri="{FF2B5EF4-FFF2-40B4-BE49-F238E27FC236}">
                <a16:creationId xmlns:a16="http://schemas.microsoft.com/office/drawing/2014/main" id="{F25317E9-1BF2-AAEA-5581-5110B363400B}"/>
              </a:ext>
            </a:extLst>
          </p:cNvPr>
          <p:cNvPicPr>
            <a:picLocks noChangeAspect="1"/>
          </p:cNvPicPr>
          <p:nvPr/>
        </p:nvPicPr>
        <p:blipFill>
          <a:blip r:embed="rId6"/>
          <a:stretch>
            <a:fillRect/>
          </a:stretch>
        </p:blipFill>
        <p:spPr>
          <a:xfrm>
            <a:off x="7208520" y="348623"/>
            <a:ext cx="3900304" cy="219484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50"/>
        <p:cNvGrpSpPr/>
        <p:nvPr/>
      </p:nvGrpSpPr>
      <p:grpSpPr>
        <a:xfrm>
          <a:off x="0" y="0"/>
          <a:ext cx="0" cy="0"/>
          <a:chOff x="0" y="0"/>
          <a:chExt cx="0" cy="0"/>
        </a:xfrm>
      </p:grpSpPr>
      <p:pic>
        <p:nvPicPr>
          <p:cNvPr id="351" name="Google Shape;351;p26"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352" name="Google Shape;352;p26" descr="image.png"/>
          <p:cNvPicPr preferRelativeResize="0"/>
          <p:nvPr/>
        </p:nvPicPr>
        <p:blipFill rotWithShape="1">
          <a:blip r:embed="rId4">
            <a:alphaModFix/>
          </a:blip>
          <a:srcRect/>
          <a:stretch/>
        </p:blipFill>
        <p:spPr>
          <a:xfrm>
            <a:off x="571500" y="2234803"/>
            <a:ext cx="11049000" cy="3493293"/>
          </a:xfrm>
          <a:prstGeom prst="rect">
            <a:avLst/>
          </a:prstGeom>
          <a:noFill/>
          <a:ln>
            <a:noFill/>
          </a:ln>
        </p:spPr>
      </p:pic>
      <p:pic>
        <p:nvPicPr>
          <p:cNvPr id="353" name="Google Shape;353;p26" descr="image.png"/>
          <p:cNvPicPr preferRelativeResize="0"/>
          <p:nvPr/>
        </p:nvPicPr>
        <p:blipFill rotWithShape="1">
          <a:blip r:embed="rId5">
            <a:alphaModFix/>
          </a:blip>
          <a:srcRect/>
          <a:stretch/>
        </p:blipFill>
        <p:spPr>
          <a:xfrm>
            <a:off x="1266825" y="3373784"/>
            <a:ext cx="762000" cy="762000"/>
          </a:xfrm>
          <a:prstGeom prst="rect">
            <a:avLst/>
          </a:prstGeom>
          <a:noFill/>
          <a:ln>
            <a:noFill/>
          </a:ln>
        </p:spPr>
      </p:pic>
      <p:sp>
        <p:nvSpPr>
          <p:cNvPr id="354" name="Google Shape;354;p26"/>
          <p:cNvSpPr txBox="1"/>
          <p:nvPr/>
        </p:nvSpPr>
        <p:spPr>
          <a:xfrm>
            <a:off x="933450" y="4354859"/>
            <a:ext cx="1428750" cy="24378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200" b="1" i="0" u="none" strike="noStrike" cap="none">
                <a:solidFill>
                  <a:srgbClr val="FB8C00"/>
                </a:solidFill>
                <a:latin typeface="Open Sans"/>
                <a:ea typeface="Open Sans"/>
                <a:cs typeface="Open Sans"/>
                <a:sym typeface="Open Sans"/>
              </a:rPr>
              <a:t>Χειραπτικό</a:t>
            </a:r>
            <a:endParaRPr/>
          </a:p>
        </p:txBody>
      </p:sp>
      <p:sp>
        <p:nvSpPr>
          <p:cNvPr id="355" name="Google Shape;355;p26"/>
          <p:cNvSpPr/>
          <p:nvPr/>
        </p:nvSpPr>
        <p:spPr>
          <a:xfrm>
            <a:off x="2647950" y="2520553"/>
            <a:ext cx="1009650" cy="304800"/>
          </a:xfrm>
          <a:prstGeom prst="roundRect">
            <a:avLst>
              <a:gd name="adj" fmla="val 50000"/>
            </a:avLst>
          </a:prstGeom>
          <a:solidFill>
            <a:srgbClr val="FFF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56" name="Google Shape;356;p26"/>
          <p:cNvSpPr txBox="1"/>
          <p:nvPr/>
        </p:nvSpPr>
        <p:spPr>
          <a:xfrm>
            <a:off x="2762250" y="2568177"/>
            <a:ext cx="895350" cy="18466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200" b="1" i="0" u="none" strike="noStrike" cap="none" dirty="0" err="1">
                <a:solidFill>
                  <a:srgbClr val="FB8C00"/>
                </a:solidFill>
                <a:latin typeface="Open Sans"/>
                <a:ea typeface="Open Sans"/>
                <a:cs typeface="Open Sans"/>
                <a:sym typeface="Open Sans"/>
              </a:rPr>
              <a:t>Γεωμετρί</a:t>
            </a:r>
            <a:r>
              <a:rPr lang="en-US" sz="1200" b="1" i="0" u="none" strike="noStrike" cap="none" dirty="0">
                <a:solidFill>
                  <a:srgbClr val="FB8C00"/>
                </a:solidFill>
                <a:latin typeface="Open Sans"/>
                <a:ea typeface="Open Sans"/>
                <a:cs typeface="Open Sans"/>
                <a:sym typeface="Open Sans"/>
              </a:rPr>
              <a:t>α</a:t>
            </a:r>
            <a:endParaRPr dirty="0"/>
          </a:p>
        </p:txBody>
      </p:sp>
      <p:sp>
        <p:nvSpPr>
          <p:cNvPr id="357" name="Google Shape;357;p26"/>
          <p:cNvSpPr txBox="1"/>
          <p:nvPr/>
        </p:nvSpPr>
        <p:spPr>
          <a:xfrm>
            <a:off x="2647950" y="2920603"/>
            <a:ext cx="9121140" cy="3693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1" i="0" u="none" strike="noStrike" cap="none" dirty="0" err="1">
                <a:solidFill>
                  <a:srgbClr val="0277BD"/>
                </a:solidFill>
                <a:latin typeface="Roboto Slab"/>
                <a:ea typeface="Roboto Slab"/>
                <a:cs typeface="Roboto Slab"/>
                <a:sym typeface="Roboto Slab"/>
              </a:rPr>
              <a:t>Το</a:t>
            </a:r>
            <a:r>
              <a:rPr lang="en-US" sz="2400" b="1" i="0" u="none" strike="noStrike" cap="none" dirty="0">
                <a:solidFill>
                  <a:srgbClr val="0277BD"/>
                </a:solidFill>
                <a:latin typeface="Roboto Slab"/>
                <a:ea typeface="Roboto Slab"/>
                <a:cs typeface="Roboto Slab"/>
                <a:sym typeface="Roboto Slab"/>
              </a:rPr>
              <a:t> Πα</a:t>
            </a:r>
            <a:r>
              <a:rPr lang="en-US" sz="2400" b="1" i="0" u="none" strike="noStrike" cap="none" dirty="0" err="1">
                <a:solidFill>
                  <a:srgbClr val="0277BD"/>
                </a:solidFill>
                <a:latin typeface="Roboto Slab"/>
                <a:ea typeface="Roboto Slab"/>
                <a:cs typeface="Roboto Slab"/>
                <a:sym typeface="Roboto Slab"/>
              </a:rPr>
              <a:t>ζλ</a:t>
            </a:r>
            <a:r>
              <a:rPr lang="en-US" sz="2400" b="1" i="0" u="none" strike="noStrike" cap="none" dirty="0">
                <a:solidFill>
                  <a:srgbClr val="0277BD"/>
                </a:solidFill>
                <a:latin typeface="Roboto Slab"/>
                <a:ea typeface="Roboto Slab"/>
                <a:cs typeface="Roboto Slab"/>
                <a:sym typeface="Roboto Slab"/>
              </a:rPr>
              <a:t> </a:t>
            </a:r>
            <a:r>
              <a:rPr lang="en-US" sz="2400" b="1" i="0" u="none" strike="noStrike" cap="none" dirty="0" err="1">
                <a:solidFill>
                  <a:srgbClr val="0277BD"/>
                </a:solidFill>
                <a:latin typeface="Roboto Slab"/>
                <a:ea typeface="Roboto Slab"/>
                <a:cs typeface="Roboto Slab"/>
                <a:sym typeface="Roboto Slab"/>
              </a:rPr>
              <a:t>της</a:t>
            </a:r>
            <a:r>
              <a:rPr lang="en-US" sz="2400" b="1" i="0" u="none" strike="noStrike" cap="none" dirty="0">
                <a:solidFill>
                  <a:srgbClr val="0277BD"/>
                </a:solidFill>
                <a:latin typeface="Roboto Slab"/>
                <a:ea typeface="Roboto Slab"/>
                <a:cs typeface="Roboto Slab"/>
                <a:sym typeface="Roboto Slab"/>
              </a:rPr>
              <a:t> </a:t>
            </a:r>
            <a:r>
              <a:rPr lang="en-US" sz="2400" b="1" i="0" u="none" strike="noStrike" cap="none" dirty="0" err="1">
                <a:solidFill>
                  <a:srgbClr val="0277BD"/>
                </a:solidFill>
                <a:latin typeface="Roboto Slab"/>
                <a:ea typeface="Roboto Slab"/>
                <a:cs typeface="Roboto Slab"/>
                <a:sym typeface="Roboto Slab"/>
              </a:rPr>
              <a:t>Περιμέτρου</a:t>
            </a:r>
            <a:endParaRPr dirty="0"/>
          </a:p>
        </p:txBody>
      </p:sp>
      <p:sp>
        <p:nvSpPr>
          <p:cNvPr id="358" name="Google Shape;358;p26"/>
          <p:cNvSpPr txBox="1"/>
          <p:nvPr/>
        </p:nvSpPr>
        <p:spPr>
          <a:xfrm>
            <a:off x="2647950" y="3539728"/>
            <a:ext cx="8686800" cy="33516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2C3E50"/>
                </a:solidFill>
                <a:latin typeface="Open Sans"/>
                <a:ea typeface="Open Sans"/>
                <a:cs typeface="Open Sans"/>
                <a:sym typeface="Open Sans"/>
              </a:rPr>
              <a:t>Υλικά:</a:t>
            </a:r>
            <a:r>
              <a:rPr lang="en-US" sz="1650" b="0" i="0" u="none" strike="noStrike" cap="none">
                <a:solidFill>
                  <a:srgbClr val="2C3E50"/>
                </a:solidFill>
                <a:latin typeface="Open Sans"/>
                <a:ea typeface="Open Sans"/>
                <a:cs typeface="Open Sans"/>
                <a:sym typeface="Open Sans"/>
              </a:rPr>
              <a:t> Χαρτόνια με σχήματα, χάρακες/μεζούρες.</a:t>
            </a:r>
            <a:endParaRPr/>
          </a:p>
        </p:txBody>
      </p:sp>
      <p:sp>
        <p:nvSpPr>
          <p:cNvPr id="359" name="Google Shape;359;p26"/>
          <p:cNvSpPr txBox="1"/>
          <p:nvPr/>
        </p:nvSpPr>
        <p:spPr>
          <a:xfrm>
            <a:off x="2647950" y="4084439"/>
            <a:ext cx="8686800" cy="670321"/>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2C3E50"/>
                </a:solidFill>
                <a:latin typeface="Open Sans"/>
                <a:ea typeface="Open Sans"/>
                <a:cs typeface="Open Sans"/>
                <a:sym typeface="Open Sans"/>
              </a:rPr>
              <a:t>Περιγραφή:</a:t>
            </a:r>
            <a:r>
              <a:rPr lang="en-US" sz="1650" b="0" i="0" u="none" strike="noStrike" cap="none">
                <a:solidFill>
                  <a:srgbClr val="2C3E50"/>
                </a:solidFill>
                <a:latin typeface="Open Sans"/>
                <a:ea typeface="Open Sans"/>
                <a:cs typeface="Open Sans"/>
                <a:sym typeface="Open Sans"/>
              </a:rPr>
              <a:t> Τα παιδιά μετρούν τις πλευρές διαφορετικών σχημάτων, υπολογίζουν την περίμετρο και συνθέτουν ένα μεγαλύτερο "παζλ" με βάση τα αποτελέσματα.</a:t>
            </a:r>
            <a:endParaRPr/>
          </a:p>
        </p:txBody>
      </p:sp>
      <p:sp>
        <p:nvSpPr>
          <p:cNvPr id="360" name="Google Shape;360;p26"/>
          <p:cNvSpPr txBox="1"/>
          <p:nvPr/>
        </p:nvSpPr>
        <p:spPr>
          <a:xfrm>
            <a:off x="2647950" y="4964310"/>
            <a:ext cx="8686800" cy="33516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1" i="0" u="none" strike="noStrike" cap="none" dirty="0" err="1">
                <a:solidFill>
                  <a:srgbClr val="2C3E50"/>
                </a:solidFill>
                <a:latin typeface="Open Sans"/>
                <a:ea typeface="Open Sans"/>
                <a:cs typeface="Open Sans"/>
                <a:sym typeface="Open Sans"/>
              </a:rPr>
              <a:t>Στόχος</a:t>
            </a:r>
            <a:r>
              <a:rPr lang="en-US" sz="1650" b="1" i="0" u="none" strike="noStrike" cap="none" dirty="0">
                <a:solidFill>
                  <a:srgbClr val="2C3E50"/>
                </a:solidFill>
                <a:latin typeface="Open Sans"/>
                <a:ea typeface="Open Sans"/>
                <a:cs typeface="Open Sans"/>
                <a:sym typeface="Open Sans"/>
              </a:rPr>
              <a:t>:</a:t>
            </a:r>
            <a:r>
              <a:rPr lang="en-US" sz="1650" b="0" i="0" u="none" strike="noStrike" cap="none" dirty="0">
                <a:solidFill>
                  <a:srgbClr val="2C3E50"/>
                </a:solidFill>
                <a:latin typeface="Open Sans"/>
                <a:ea typeface="Open Sans"/>
                <a:cs typeface="Open Sans"/>
                <a:sym typeface="Open Sans"/>
              </a:rPr>
              <a:t> Κατα</a:t>
            </a:r>
            <a:r>
              <a:rPr lang="en-US" sz="1650" b="0" i="0" u="none" strike="noStrike" cap="none" dirty="0" err="1">
                <a:solidFill>
                  <a:srgbClr val="2C3E50"/>
                </a:solidFill>
                <a:latin typeface="Open Sans"/>
                <a:ea typeface="Open Sans"/>
                <a:cs typeface="Open Sans"/>
                <a:sym typeface="Open Sans"/>
              </a:rPr>
              <a:t>νόηση</a:t>
            </a:r>
            <a:r>
              <a:rPr lang="en-US" sz="1650" b="0" i="0" u="none" strike="noStrike" cap="none" dirty="0">
                <a:solidFill>
                  <a:srgbClr val="2C3E50"/>
                </a:solidFill>
                <a:latin typeface="Open Sans"/>
                <a:ea typeface="Open Sans"/>
                <a:cs typeface="Open Sans"/>
                <a:sym typeface="Open Sans"/>
              </a:rPr>
              <a:t> </a:t>
            </a:r>
            <a:r>
              <a:rPr lang="en-US" sz="1650" b="0" i="0" u="none" strike="noStrike" cap="none" dirty="0" err="1">
                <a:solidFill>
                  <a:srgbClr val="2C3E50"/>
                </a:solidFill>
                <a:latin typeface="Open Sans"/>
                <a:ea typeface="Open Sans"/>
                <a:cs typeface="Open Sans"/>
                <a:sym typeface="Open Sans"/>
              </a:rPr>
              <a:t>της</a:t>
            </a:r>
            <a:r>
              <a:rPr lang="en-US" sz="1650" b="0" i="0" u="none" strike="noStrike" cap="none" dirty="0">
                <a:solidFill>
                  <a:srgbClr val="2C3E50"/>
                </a:solidFill>
                <a:latin typeface="Open Sans"/>
                <a:ea typeface="Open Sans"/>
                <a:cs typeface="Open Sans"/>
                <a:sym typeface="Open Sans"/>
              </a:rPr>
              <a:t> π</a:t>
            </a:r>
            <a:r>
              <a:rPr lang="en-US" sz="1650" b="0" i="0" u="none" strike="noStrike" cap="none" dirty="0" err="1">
                <a:solidFill>
                  <a:srgbClr val="2C3E50"/>
                </a:solidFill>
                <a:latin typeface="Open Sans"/>
                <a:ea typeface="Open Sans"/>
                <a:cs typeface="Open Sans"/>
                <a:sym typeface="Open Sans"/>
              </a:rPr>
              <a:t>εριμέτρου</a:t>
            </a:r>
            <a:r>
              <a:rPr lang="en-US" sz="1650" b="0" i="0" u="none" strike="noStrike" cap="none" dirty="0">
                <a:solidFill>
                  <a:srgbClr val="2C3E50"/>
                </a:solidFill>
                <a:latin typeface="Open Sans"/>
                <a:ea typeface="Open Sans"/>
                <a:cs typeface="Open Sans"/>
                <a:sym typeface="Open Sans"/>
              </a:rPr>
              <a:t> </a:t>
            </a:r>
            <a:r>
              <a:rPr lang="en-US" sz="1650" b="0" i="0" u="none" strike="noStrike" cap="none" dirty="0" err="1">
                <a:solidFill>
                  <a:srgbClr val="2C3E50"/>
                </a:solidFill>
                <a:latin typeface="Open Sans"/>
                <a:ea typeface="Open Sans"/>
                <a:cs typeface="Open Sans"/>
                <a:sym typeface="Open Sans"/>
              </a:rPr>
              <a:t>μέσω</a:t>
            </a:r>
            <a:r>
              <a:rPr lang="en-US" sz="1650" b="0" i="0" u="none" strike="noStrike" cap="none" dirty="0">
                <a:solidFill>
                  <a:srgbClr val="2C3E50"/>
                </a:solidFill>
                <a:latin typeface="Open Sans"/>
                <a:ea typeface="Open Sans"/>
                <a:cs typeface="Open Sans"/>
                <a:sym typeface="Open Sans"/>
              </a:rPr>
              <a:t> </a:t>
            </a:r>
            <a:r>
              <a:rPr lang="en-US" sz="1650" b="0" i="0" u="none" strike="noStrike" cap="none" dirty="0" err="1">
                <a:solidFill>
                  <a:srgbClr val="2C3E50"/>
                </a:solidFill>
                <a:latin typeface="Open Sans"/>
                <a:ea typeface="Open Sans"/>
                <a:cs typeface="Open Sans"/>
                <a:sym typeface="Open Sans"/>
              </a:rPr>
              <a:t>μέτρησης</a:t>
            </a:r>
            <a:r>
              <a:rPr lang="en-US" sz="1650" b="0" i="0" u="none" strike="noStrike" cap="none" dirty="0">
                <a:solidFill>
                  <a:srgbClr val="2C3E50"/>
                </a:solidFill>
                <a:latin typeface="Open Sans"/>
                <a:ea typeface="Open Sans"/>
                <a:cs typeface="Open Sans"/>
                <a:sym typeface="Open Sans"/>
              </a:rPr>
              <a:t>, α</a:t>
            </a:r>
            <a:r>
              <a:rPr lang="en-US" sz="1650" b="0" i="0" u="none" strike="noStrike" cap="none" dirty="0" err="1">
                <a:solidFill>
                  <a:srgbClr val="2C3E50"/>
                </a:solidFill>
                <a:latin typeface="Open Sans"/>
                <a:ea typeface="Open Sans"/>
                <a:cs typeface="Open Sans"/>
                <a:sym typeface="Open Sans"/>
              </a:rPr>
              <a:t>κρί</a:t>
            </a:r>
            <a:r>
              <a:rPr lang="en-US" sz="1650" b="0" i="0" u="none" strike="noStrike" cap="none" dirty="0">
                <a:solidFill>
                  <a:srgbClr val="2C3E50"/>
                </a:solidFill>
                <a:latin typeface="Open Sans"/>
                <a:ea typeface="Open Sans"/>
                <a:cs typeface="Open Sans"/>
                <a:sym typeface="Open Sans"/>
              </a:rPr>
              <a:t>βεια.</a:t>
            </a:r>
            <a:endParaRPr dirty="0"/>
          </a:p>
        </p:txBody>
      </p:sp>
      <p:sp>
        <p:nvSpPr>
          <p:cNvPr id="361" name="Google Shape;361;p26"/>
          <p:cNvSpPr txBox="1"/>
          <p:nvPr/>
        </p:nvSpPr>
        <p:spPr>
          <a:xfrm>
            <a:off x="571500" y="571500"/>
            <a:ext cx="11601450" cy="6286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1" i="0" u="none" strike="noStrike" cap="none">
                <a:solidFill>
                  <a:srgbClr val="2C3E50"/>
                </a:solidFill>
                <a:latin typeface="Roboto Slab"/>
                <a:ea typeface="Roboto Slab"/>
                <a:cs typeface="Roboto Slab"/>
                <a:sym typeface="Roboto Slab"/>
              </a:rPr>
              <a:t>Παιχνίδι 3: Γ΄ Δημοτικού</a:t>
            </a:r>
            <a:endParaRPr/>
          </a:p>
        </p:txBody>
      </p:sp>
      <p:sp>
        <p:nvSpPr>
          <p:cNvPr id="362" name="Google Shape;362;p26"/>
          <p:cNvSpPr/>
          <p:nvPr/>
        </p:nvSpPr>
        <p:spPr>
          <a:xfrm>
            <a:off x="571500" y="1266825"/>
            <a:ext cx="11049000" cy="28575"/>
          </a:xfrm>
          <a:prstGeom prst="rect">
            <a:avLst/>
          </a:prstGeom>
          <a:solidFill>
            <a:srgbClr val="FFCA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63" name="Google Shape;363;p26"/>
          <p:cNvSpPr txBox="1"/>
          <p:nvPr/>
        </p:nvSpPr>
        <p:spPr>
          <a:xfrm>
            <a:off x="11382375" y="6486525"/>
            <a:ext cx="428625" cy="1809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50" b="0" i="0" u="none" strike="noStrike" cap="none">
                <a:solidFill>
                  <a:srgbClr val="90A4AE"/>
                </a:solidFill>
                <a:latin typeface="Open Sans"/>
                <a:ea typeface="Open Sans"/>
                <a:cs typeface="Open Sans"/>
                <a:sym typeface="Open Sans"/>
              </a:rPr>
              <a:t>14 / 21</a:t>
            </a:r>
            <a:endParaRPr/>
          </a:p>
        </p:txBody>
      </p:sp>
      <p:pic>
        <p:nvPicPr>
          <p:cNvPr id="4098" name="Picture 2" descr="Φωτορεαλιστική clip art εικόνα παιδιών σε σχολική τάξη που παίζουν το Παζλ της Περιμέτρου. Τα παιδιά συνεργάζονται γύρω από τραπέζι με γεωμετρικά σχήματα, χάρακες και καρτέλες. Στο φόντο υπάρχει πίνακας με οδηγίες και αφίσα με τίτλο 'Το Παζλ της Περιμέτρου'. Το ύφος είναι φωτορεαλιστικό αλλά με καθαρές γραμμές και χρώματα τύπου clip art.">
            <a:extLst>
              <a:ext uri="{FF2B5EF4-FFF2-40B4-BE49-F238E27FC236}">
                <a16:creationId xmlns:a16="http://schemas.microsoft.com/office/drawing/2014/main" id="{37BC5D00-8320-2CA4-1393-B7DCCD6FD1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1107" y="249389"/>
            <a:ext cx="2309812" cy="34647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50">
          <a:extLst>
            <a:ext uri="{FF2B5EF4-FFF2-40B4-BE49-F238E27FC236}">
              <a16:creationId xmlns:a16="http://schemas.microsoft.com/office/drawing/2014/main" id="{A40E2986-BF64-99CB-6E42-C800594ED134}"/>
            </a:ext>
          </a:extLst>
        </p:cNvPr>
        <p:cNvGrpSpPr/>
        <p:nvPr/>
      </p:nvGrpSpPr>
      <p:grpSpPr>
        <a:xfrm>
          <a:off x="0" y="0"/>
          <a:ext cx="0" cy="0"/>
          <a:chOff x="0" y="0"/>
          <a:chExt cx="0" cy="0"/>
        </a:xfrm>
      </p:grpSpPr>
      <p:pic>
        <p:nvPicPr>
          <p:cNvPr id="351" name="Google Shape;351;p26" descr="image.png">
            <a:extLst>
              <a:ext uri="{FF2B5EF4-FFF2-40B4-BE49-F238E27FC236}">
                <a16:creationId xmlns:a16="http://schemas.microsoft.com/office/drawing/2014/main" id="{F3F3DE54-0714-C3B9-9257-E423F22A887B}"/>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352" name="Google Shape;352;p26" descr="image.png">
            <a:extLst>
              <a:ext uri="{FF2B5EF4-FFF2-40B4-BE49-F238E27FC236}">
                <a16:creationId xmlns:a16="http://schemas.microsoft.com/office/drawing/2014/main" id="{62A39CDD-427E-3CEE-C32F-1D935DF1E315}"/>
              </a:ext>
            </a:extLst>
          </p:cNvPr>
          <p:cNvPicPr preferRelativeResize="0"/>
          <p:nvPr/>
        </p:nvPicPr>
        <p:blipFill rotWithShape="1">
          <a:blip r:embed="rId4">
            <a:alphaModFix/>
          </a:blip>
          <a:srcRect/>
          <a:stretch/>
        </p:blipFill>
        <p:spPr>
          <a:xfrm>
            <a:off x="571500" y="2234803"/>
            <a:ext cx="11049000" cy="3493293"/>
          </a:xfrm>
          <a:prstGeom prst="rect">
            <a:avLst/>
          </a:prstGeom>
          <a:noFill/>
          <a:ln>
            <a:noFill/>
          </a:ln>
        </p:spPr>
      </p:pic>
      <p:pic>
        <p:nvPicPr>
          <p:cNvPr id="353" name="Google Shape;353;p26" descr="image.png">
            <a:extLst>
              <a:ext uri="{FF2B5EF4-FFF2-40B4-BE49-F238E27FC236}">
                <a16:creationId xmlns:a16="http://schemas.microsoft.com/office/drawing/2014/main" id="{573F357B-5FFB-A634-F4C2-F946E148674E}"/>
              </a:ext>
            </a:extLst>
          </p:cNvPr>
          <p:cNvPicPr preferRelativeResize="0"/>
          <p:nvPr/>
        </p:nvPicPr>
        <p:blipFill rotWithShape="1">
          <a:blip r:embed="rId5">
            <a:alphaModFix/>
          </a:blip>
          <a:srcRect/>
          <a:stretch/>
        </p:blipFill>
        <p:spPr>
          <a:xfrm>
            <a:off x="1266825" y="3373784"/>
            <a:ext cx="762000" cy="762000"/>
          </a:xfrm>
          <a:prstGeom prst="rect">
            <a:avLst/>
          </a:prstGeom>
          <a:noFill/>
          <a:ln>
            <a:noFill/>
          </a:ln>
        </p:spPr>
      </p:pic>
      <p:sp>
        <p:nvSpPr>
          <p:cNvPr id="354" name="Google Shape;354;p26">
            <a:extLst>
              <a:ext uri="{FF2B5EF4-FFF2-40B4-BE49-F238E27FC236}">
                <a16:creationId xmlns:a16="http://schemas.microsoft.com/office/drawing/2014/main" id="{C961516B-3A66-681C-792C-33E799630AF0}"/>
              </a:ext>
            </a:extLst>
          </p:cNvPr>
          <p:cNvSpPr txBox="1"/>
          <p:nvPr/>
        </p:nvSpPr>
        <p:spPr>
          <a:xfrm>
            <a:off x="933450" y="4354859"/>
            <a:ext cx="1428750" cy="24378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200" b="1" i="0" u="none" strike="noStrike" cap="none">
                <a:solidFill>
                  <a:srgbClr val="FB8C00"/>
                </a:solidFill>
                <a:latin typeface="Open Sans"/>
                <a:ea typeface="Open Sans"/>
                <a:cs typeface="Open Sans"/>
                <a:sym typeface="Open Sans"/>
              </a:rPr>
              <a:t>Χειραπτικό</a:t>
            </a:r>
            <a:endParaRPr/>
          </a:p>
        </p:txBody>
      </p:sp>
      <p:sp>
        <p:nvSpPr>
          <p:cNvPr id="355" name="Google Shape;355;p26">
            <a:extLst>
              <a:ext uri="{FF2B5EF4-FFF2-40B4-BE49-F238E27FC236}">
                <a16:creationId xmlns:a16="http://schemas.microsoft.com/office/drawing/2014/main" id="{9529A31D-3358-BABF-720C-CBC39BA0CD1D}"/>
              </a:ext>
            </a:extLst>
          </p:cNvPr>
          <p:cNvSpPr/>
          <p:nvPr/>
        </p:nvSpPr>
        <p:spPr>
          <a:xfrm>
            <a:off x="2647950" y="2520553"/>
            <a:ext cx="1009650" cy="304800"/>
          </a:xfrm>
          <a:prstGeom prst="roundRect">
            <a:avLst>
              <a:gd name="adj" fmla="val 50000"/>
            </a:avLst>
          </a:prstGeom>
          <a:solidFill>
            <a:srgbClr val="FFF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56" name="Google Shape;356;p26">
            <a:extLst>
              <a:ext uri="{FF2B5EF4-FFF2-40B4-BE49-F238E27FC236}">
                <a16:creationId xmlns:a16="http://schemas.microsoft.com/office/drawing/2014/main" id="{73191913-0AD6-D013-FB31-E45CE185ED82}"/>
              </a:ext>
            </a:extLst>
          </p:cNvPr>
          <p:cNvSpPr txBox="1"/>
          <p:nvPr/>
        </p:nvSpPr>
        <p:spPr>
          <a:xfrm>
            <a:off x="2762250" y="2568177"/>
            <a:ext cx="895350" cy="18466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200" b="1" i="0" u="none" strike="noStrike" cap="none" dirty="0" err="1">
                <a:solidFill>
                  <a:srgbClr val="FB8C00"/>
                </a:solidFill>
                <a:latin typeface="Open Sans"/>
                <a:ea typeface="Open Sans"/>
                <a:cs typeface="Open Sans"/>
                <a:sym typeface="Open Sans"/>
              </a:rPr>
              <a:t>Γεωμετρί</a:t>
            </a:r>
            <a:r>
              <a:rPr lang="en-US" sz="1200" b="1" i="0" u="none" strike="noStrike" cap="none" dirty="0">
                <a:solidFill>
                  <a:srgbClr val="FB8C00"/>
                </a:solidFill>
                <a:latin typeface="Open Sans"/>
                <a:ea typeface="Open Sans"/>
                <a:cs typeface="Open Sans"/>
                <a:sym typeface="Open Sans"/>
              </a:rPr>
              <a:t>α</a:t>
            </a:r>
            <a:endParaRPr dirty="0"/>
          </a:p>
        </p:txBody>
      </p:sp>
      <p:sp>
        <p:nvSpPr>
          <p:cNvPr id="357" name="Google Shape;357;p26">
            <a:extLst>
              <a:ext uri="{FF2B5EF4-FFF2-40B4-BE49-F238E27FC236}">
                <a16:creationId xmlns:a16="http://schemas.microsoft.com/office/drawing/2014/main" id="{95AF79B9-1819-3AF2-35D1-2FDA3D2B3A66}"/>
              </a:ext>
            </a:extLst>
          </p:cNvPr>
          <p:cNvSpPr txBox="1"/>
          <p:nvPr/>
        </p:nvSpPr>
        <p:spPr>
          <a:xfrm>
            <a:off x="2647950" y="2920603"/>
            <a:ext cx="9121140" cy="3693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1" i="0" u="none" strike="noStrike" cap="none" dirty="0" err="1">
                <a:solidFill>
                  <a:srgbClr val="0277BD"/>
                </a:solidFill>
                <a:latin typeface="Roboto Slab"/>
                <a:ea typeface="Roboto Slab"/>
                <a:cs typeface="Roboto Slab"/>
                <a:sym typeface="Roboto Slab"/>
              </a:rPr>
              <a:t>Το</a:t>
            </a:r>
            <a:r>
              <a:rPr lang="en-US" sz="2400" b="1" i="0" u="none" strike="noStrike" cap="none" dirty="0">
                <a:solidFill>
                  <a:srgbClr val="0277BD"/>
                </a:solidFill>
                <a:latin typeface="Roboto Slab"/>
                <a:ea typeface="Roboto Slab"/>
                <a:cs typeface="Roboto Slab"/>
                <a:sym typeface="Roboto Slab"/>
              </a:rPr>
              <a:t> Πα</a:t>
            </a:r>
            <a:r>
              <a:rPr lang="en-US" sz="2400" b="1" i="0" u="none" strike="noStrike" cap="none" dirty="0" err="1">
                <a:solidFill>
                  <a:srgbClr val="0277BD"/>
                </a:solidFill>
                <a:latin typeface="Roboto Slab"/>
                <a:ea typeface="Roboto Slab"/>
                <a:cs typeface="Roboto Slab"/>
                <a:sym typeface="Roboto Slab"/>
              </a:rPr>
              <a:t>ζλ</a:t>
            </a:r>
            <a:r>
              <a:rPr lang="en-US" sz="2400" b="1" i="0" u="none" strike="noStrike" cap="none" dirty="0">
                <a:solidFill>
                  <a:srgbClr val="0277BD"/>
                </a:solidFill>
                <a:latin typeface="Roboto Slab"/>
                <a:ea typeface="Roboto Slab"/>
                <a:cs typeface="Roboto Slab"/>
                <a:sym typeface="Roboto Slab"/>
              </a:rPr>
              <a:t> </a:t>
            </a:r>
            <a:r>
              <a:rPr lang="en-US" sz="2400" b="1" i="0" u="none" strike="noStrike" cap="none" dirty="0" err="1">
                <a:solidFill>
                  <a:srgbClr val="0277BD"/>
                </a:solidFill>
                <a:latin typeface="Roboto Slab"/>
                <a:ea typeface="Roboto Slab"/>
                <a:cs typeface="Roboto Slab"/>
                <a:sym typeface="Roboto Slab"/>
              </a:rPr>
              <a:t>της</a:t>
            </a:r>
            <a:r>
              <a:rPr lang="en-US" sz="2400" b="1" i="0" u="none" strike="noStrike" cap="none" dirty="0">
                <a:solidFill>
                  <a:srgbClr val="0277BD"/>
                </a:solidFill>
                <a:latin typeface="Roboto Slab"/>
                <a:ea typeface="Roboto Slab"/>
                <a:cs typeface="Roboto Slab"/>
                <a:sym typeface="Roboto Slab"/>
              </a:rPr>
              <a:t> </a:t>
            </a:r>
            <a:r>
              <a:rPr lang="en-US" sz="2400" b="1" i="0" u="none" strike="noStrike" cap="none" dirty="0" err="1">
                <a:solidFill>
                  <a:srgbClr val="0277BD"/>
                </a:solidFill>
                <a:latin typeface="Roboto Slab"/>
                <a:ea typeface="Roboto Slab"/>
                <a:cs typeface="Roboto Slab"/>
                <a:sym typeface="Roboto Slab"/>
              </a:rPr>
              <a:t>Περιμέτρου</a:t>
            </a:r>
            <a:endParaRPr dirty="0"/>
          </a:p>
        </p:txBody>
      </p:sp>
      <p:sp>
        <p:nvSpPr>
          <p:cNvPr id="361" name="Google Shape;361;p26">
            <a:extLst>
              <a:ext uri="{FF2B5EF4-FFF2-40B4-BE49-F238E27FC236}">
                <a16:creationId xmlns:a16="http://schemas.microsoft.com/office/drawing/2014/main" id="{BD4E9FC5-3809-134E-96DB-016197FC7187}"/>
              </a:ext>
            </a:extLst>
          </p:cNvPr>
          <p:cNvSpPr txBox="1"/>
          <p:nvPr/>
        </p:nvSpPr>
        <p:spPr>
          <a:xfrm>
            <a:off x="571500" y="571500"/>
            <a:ext cx="11601450" cy="6286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1" i="0" u="none" strike="noStrike" cap="none">
                <a:solidFill>
                  <a:srgbClr val="2C3E50"/>
                </a:solidFill>
                <a:latin typeface="Roboto Slab"/>
                <a:ea typeface="Roboto Slab"/>
                <a:cs typeface="Roboto Slab"/>
                <a:sym typeface="Roboto Slab"/>
              </a:rPr>
              <a:t>Παιχνίδι 3: Γ΄ Δημοτικού</a:t>
            </a:r>
            <a:endParaRPr/>
          </a:p>
        </p:txBody>
      </p:sp>
      <p:sp>
        <p:nvSpPr>
          <p:cNvPr id="362" name="Google Shape;362;p26">
            <a:extLst>
              <a:ext uri="{FF2B5EF4-FFF2-40B4-BE49-F238E27FC236}">
                <a16:creationId xmlns:a16="http://schemas.microsoft.com/office/drawing/2014/main" id="{6724A8FB-AD37-FF28-FA77-6CC1AB191CEC}"/>
              </a:ext>
            </a:extLst>
          </p:cNvPr>
          <p:cNvSpPr/>
          <p:nvPr/>
        </p:nvSpPr>
        <p:spPr>
          <a:xfrm>
            <a:off x="571500" y="1266825"/>
            <a:ext cx="11049000" cy="28575"/>
          </a:xfrm>
          <a:prstGeom prst="rect">
            <a:avLst/>
          </a:prstGeom>
          <a:solidFill>
            <a:srgbClr val="FFCA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63" name="Google Shape;363;p26">
            <a:extLst>
              <a:ext uri="{FF2B5EF4-FFF2-40B4-BE49-F238E27FC236}">
                <a16:creationId xmlns:a16="http://schemas.microsoft.com/office/drawing/2014/main" id="{3FA5B373-9E0F-274A-F9A6-283B2B465755}"/>
              </a:ext>
            </a:extLst>
          </p:cNvPr>
          <p:cNvSpPr txBox="1"/>
          <p:nvPr/>
        </p:nvSpPr>
        <p:spPr>
          <a:xfrm>
            <a:off x="11382375" y="6486525"/>
            <a:ext cx="428625" cy="1809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50" b="0" i="0" u="none" strike="noStrike" cap="none">
                <a:solidFill>
                  <a:srgbClr val="90A4AE"/>
                </a:solidFill>
                <a:latin typeface="Open Sans"/>
                <a:ea typeface="Open Sans"/>
                <a:cs typeface="Open Sans"/>
                <a:sym typeface="Open Sans"/>
              </a:rPr>
              <a:t>14 / 21</a:t>
            </a:r>
            <a:endParaRPr/>
          </a:p>
        </p:txBody>
      </p:sp>
      <p:sp>
        <p:nvSpPr>
          <p:cNvPr id="3" name="TextBox 2">
            <a:extLst>
              <a:ext uri="{FF2B5EF4-FFF2-40B4-BE49-F238E27FC236}">
                <a16:creationId xmlns:a16="http://schemas.microsoft.com/office/drawing/2014/main" id="{37DDD163-962D-148F-3F9A-1CB96CCF0D48}"/>
              </a:ext>
            </a:extLst>
          </p:cNvPr>
          <p:cNvSpPr txBox="1"/>
          <p:nvPr/>
        </p:nvSpPr>
        <p:spPr>
          <a:xfrm>
            <a:off x="2647950" y="3568066"/>
            <a:ext cx="7888122" cy="2631490"/>
          </a:xfrm>
          <a:prstGeom prst="rect">
            <a:avLst/>
          </a:prstGeom>
          <a:noFill/>
        </p:spPr>
        <p:txBody>
          <a:bodyPr wrap="square">
            <a:spAutoFit/>
          </a:bodyPr>
          <a:lstStyle/>
          <a:p>
            <a:pPr>
              <a:buNone/>
            </a:pPr>
            <a:r>
              <a:rPr lang="el-GR" b="1" dirty="0"/>
              <a:t>✂️ </a:t>
            </a:r>
            <a:r>
              <a:rPr lang="el-GR" sz="1650" dirty="0">
                <a:solidFill>
                  <a:srgbClr val="2C3E50"/>
                </a:solidFill>
                <a:latin typeface="Open Sans"/>
                <a:ea typeface="Open Sans"/>
                <a:cs typeface="Open Sans"/>
              </a:rPr>
              <a:t>Ιδέες </a:t>
            </a:r>
          </a:p>
          <a:p>
            <a:pPr>
              <a:buFont typeface="+mj-lt"/>
              <a:buAutoNum type="arabicPeriod"/>
            </a:pPr>
            <a:r>
              <a:rPr lang="el-GR" sz="1650" b="1" dirty="0">
                <a:solidFill>
                  <a:srgbClr val="2C3E50"/>
                </a:solidFill>
                <a:latin typeface="Open Sans"/>
                <a:ea typeface="Open Sans"/>
                <a:cs typeface="Open Sans"/>
              </a:rPr>
              <a:t>Μαθητές συναρμολογούν κομμάτια γεωμετρικών </a:t>
            </a:r>
            <a:r>
              <a:rPr lang="el-GR" sz="1650" dirty="0">
                <a:solidFill>
                  <a:srgbClr val="2C3E50"/>
                </a:solidFill>
                <a:latin typeface="Open Sans"/>
                <a:ea typeface="Open Sans"/>
                <a:cs typeface="Open Sans"/>
              </a:rPr>
              <a:t>σχημάτων (τετράγωνα, τρίγωνα, ορθογώνια) πάνω σε ένα μεγάλο χαρτόνι, με αριθμούς στις πλευρές.</a:t>
            </a:r>
            <a:br>
              <a:rPr lang="el-GR" sz="1650" dirty="0">
                <a:solidFill>
                  <a:srgbClr val="2C3E50"/>
                </a:solidFill>
                <a:latin typeface="Open Sans"/>
                <a:ea typeface="Open Sans"/>
                <a:cs typeface="Open Sans"/>
              </a:rPr>
            </a:br>
            <a:endParaRPr lang="el-GR" sz="1650" dirty="0">
              <a:solidFill>
                <a:srgbClr val="2C3E50"/>
              </a:solidFill>
              <a:latin typeface="Open Sans"/>
              <a:ea typeface="Open Sans"/>
              <a:cs typeface="Open Sans"/>
            </a:endParaRPr>
          </a:p>
          <a:p>
            <a:pPr>
              <a:buFont typeface="+mj-lt"/>
              <a:buAutoNum type="arabicPeriod"/>
            </a:pPr>
            <a:r>
              <a:rPr lang="el-GR" sz="1650" b="1" dirty="0">
                <a:solidFill>
                  <a:srgbClr val="2C3E50"/>
                </a:solidFill>
                <a:latin typeface="Open Sans"/>
                <a:ea typeface="Open Sans"/>
                <a:cs typeface="Open Sans"/>
              </a:rPr>
              <a:t>Παιδιά με χάρακες και μεζούρες </a:t>
            </a:r>
            <a:r>
              <a:rPr lang="el-GR" sz="1650" dirty="0">
                <a:solidFill>
                  <a:srgbClr val="2C3E50"/>
                </a:solidFill>
                <a:latin typeface="Open Sans"/>
                <a:ea typeface="Open Sans"/>
                <a:cs typeface="Open Sans"/>
              </a:rPr>
              <a:t>μετρούν τις πλευρές σχημάτων στο πάτωμα της τάξης, σημειώνοντας την περίμετρο σε καρτέλες.</a:t>
            </a:r>
            <a:br>
              <a:rPr lang="el-GR" sz="1650" dirty="0">
                <a:solidFill>
                  <a:srgbClr val="2C3E50"/>
                </a:solidFill>
                <a:latin typeface="Open Sans"/>
                <a:ea typeface="Open Sans"/>
                <a:cs typeface="Open Sans"/>
              </a:rPr>
            </a:br>
            <a:endParaRPr lang="el-GR" sz="1650" dirty="0">
              <a:solidFill>
                <a:srgbClr val="2C3E50"/>
              </a:solidFill>
              <a:latin typeface="Open Sans"/>
              <a:ea typeface="Open Sans"/>
              <a:cs typeface="Open Sans"/>
            </a:endParaRPr>
          </a:p>
          <a:p>
            <a:pPr>
              <a:buFont typeface="+mj-lt"/>
              <a:buAutoNum type="arabicPeriod"/>
            </a:pPr>
            <a:r>
              <a:rPr lang="el-GR" sz="1650" b="1" dirty="0">
                <a:solidFill>
                  <a:srgbClr val="2C3E50"/>
                </a:solidFill>
                <a:latin typeface="Open Sans"/>
                <a:ea typeface="Open Sans"/>
                <a:cs typeface="Open Sans"/>
              </a:rPr>
              <a:t>Ομαδικό παιχνίδι με κάρτες περιμέτρου</a:t>
            </a:r>
            <a:r>
              <a:rPr lang="el-GR" sz="1650" dirty="0">
                <a:solidFill>
                  <a:srgbClr val="2C3E50"/>
                </a:solidFill>
                <a:latin typeface="Open Sans"/>
                <a:ea typeface="Open Sans"/>
                <a:cs typeface="Open Sans"/>
              </a:rPr>
              <a:t>: κάθε παιδί κρατά ένα κομμάτι σχήματος και συνεργάζονται για να σχηματίσουν ένα πλήρες σχήμα με σωστή περίμετρο.</a:t>
            </a:r>
          </a:p>
        </p:txBody>
      </p:sp>
      <p:pic>
        <p:nvPicPr>
          <p:cNvPr id="5122" name="Picture 2" descr="Φωτορεαλιστική clip art εικόνα παιδιών σε σχολική τάξη που παίζουν το παιχνίδι 'Η Πόλη του Όγκου'. Τα παιδιά συνεργάζονται γύρω από τραπέζι με τρισδιάστατα γεωμετρικά σχήματα (κύβοι, ορθογώνια παραλληλεπίπεδα, κύλινδροι), καρτέλες με αριθμούς και μονάδες όγκου, και χάρτη πόλης με κτίρια που αντιστοιχούν σε όγκους. Στο φόντο υπάρχει πίνακας με οδηγίες και αφίσα με τίτλο 'Η Πόλη του Όγκου'. Το ύφος είναι φωτορεαλιστικό αλλά με καθαρές γραμμές και χρώματα τύπου clip art.">
            <a:extLst>
              <a:ext uri="{FF2B5EF4-FFF2-40B4-BE49-F238E27FC236}">
                <a16:creationId xmlns:a16="http://schemas.microsoft.com/office/drawing/2014/main" id="{3B533CC6-EFB0-79F3-8104-B22AB8FC03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19416" y="295968"/>
            <a:ext cx="4701084" cy="313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2937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50">
          <a:extLst>
            <a:ext uri="{FF2B5EF4-FFF2-40B4-BE49-F238E27FC236}">
              <a16:creationId xmlns:a16="http://schemas.microsoft.com/office/drawing/2014/main" id="{8B662AB0-52BF-B3BB-AF94-B5842EAAF8B3}"/>
            </a:ext>
          </a:extLst>
        </p:cNvPr>
        <p:cNvGrpSpPr/>
        <p:nvPr/>
      </p:nvGrpSpPr>
      <p:grpSpPr>
        <a:xfrm>
          <a:off x="0" y="0"/>
          <a:ext cx="0" cy="0"/>
          <a:chOff x="0" y="0"/>
          <a:chExt cx="0" cy="0"/>
        </a:xfrm>
      </p:grpSpPr>
      <p:pic>
        <p:nvPicPr>
          <p:cNvPr id="351" name="Google Shape;351;p26" descr="image.png">
            <a:extLst>
              <a:ext uri="{FF2B5EF4-FFF2-40B4-BE49-F238E27FC236}">
                <a16:creationId xmlns:a16="http://schemas.microsoft.com/office/drawing/2014/main" id="{99160243-64A8-CB5D-A765-3E8BED415DEE}"/>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352" name="Google Shape;352;p26" descr="image.png">
            <a:extLst>
              <a:ext uri="{FF2B5EF4-FFF2-40B4-BE49-F238E27FC236}">
                <a16:creationId xmlns:a16="http://schemas.microsoft.com/office/drawing/2014/main" id="{48806E71-F885-4E5E-CFCD-719010651F05}"/>
              </a:ext>
            </a:extLst>
          </p:cNvPr>
          <p:cNvPicPr preferRelativeResize="0"/>
          <p:nvPr/>
        </p:nvPicPr>
        <p:blipFill rotWithShape="1">
          <a:blip r:embed="rId4">
            <a:alphaModFix/>
          </a:blip>
          <a:srcRect/>
          <a:stretch/>
        </p:blipFill>
        <p:spPr>
          <a:xfrm>
            <a:off x="571500" y="2234803"/>
            <a:ext cx="11049000" cy="3493293"/>
          </a:xfrm>
          <a:prstGeom prst="rect">
            <a:avLst/>
          </a:prstGeom>
          <a:noFill/>
          <a:ln>
            <a:noFill/>
          </a:ln>
        </p:spPr>
      </p:pic>
      <p:pic>
        <p:nvPicPr>
          <p:cNvPr id="353" name="Google Shape;353;p26" descr="image.png">
            <a:extLst>
              <a:ext uri="{FF2B5EF4-FFF2-40B4-BE49-F238E27FC236}">
                <a16:creationId xmlns:a16="http://schemas.microsoft.com/office/drawing/2014/main" id="{4833F52F-DFA6-32B2-0465-B7F33E18D2AD}"/>
              </a:ext>
            </a:extLst>
          </p:cNvPr>
          <p:cNvPicPr preferRelativeResize="0"/>
          <p:nvPr/>
        </p:nvPicPr>
        <p:blipFill rotWithShape="1">
          <a:blip r:embed="rId5">
            <a:alphaModFix/>
          </a:blip>
          <a:srcRect/>
          <a:stretch/>
        </p:blipFill>
        <p:spPr>
          <a:xfrm>
            <a:off x="1266825" y="3373784"/>
            <a:ext cx="762000" cy="762000"/>
          </a:xfrm>
          <a:prstGeom prst="rect">
            <a:avLst/>
          </a:prstGeom>
          <a:noFill/>
          <a:ln>
            <a:noFill/>
          </a:ln>
        </p:spPr>
      </p:pic>
      <p:sp>
        <p:nvSpPr>
          <p:cNvPr id="354" name="Google Shape;354;p26">
            <a:extLst>
              <a:ext uri="{FF2B5EF4-FFF2-40B4-BE49-F238E27FC236}">
                <a16:creationId xmlns:a16="http://schemas.microsoft.com/office/drawing/2014/main" id="{7E3C3010-200F-41C4-955D-66D7ECF1D631}"/>
              </a:ext>
            </a:extLst>
          </p:cNvPr>
          <p:cNvSpPr txBox="1"/>
          <p:nvPr/>
        </p:nvSpPr>
        <p:spPr>
          <a:xfrm>
            <a:off x="933450" y="4354859"/>
            <a:ext cx="1428750" cy="24378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200" b="1" i="0" u="none" strike="noStrike" cap="none">
                <a:solidFill>
                  <a:srgbClr val="FB8C00"/>
                </a:solidFill>
                <a:latin typeface="Open Sans"/>
                <a:ea typeface="Open Sans"/>
                <a:cs typeface="Open Sans"/>
                <a:sym typeface="Open Sans"/>
              </a:rPr>
              <a:t>Χειραπτικό</a:t>
            </a:r>
            <a:endParaRPr/>
          </a:p>
        </p:txBody>
      </p:sp>
      <p:sp>
        <p:nvSpPr>
          <p:cNvPr id="355" name="Google Shape;355;p26">
            <a:extLst>
              <a:ext uri="{FF2B5EF4-FFF2-40B4-BE49-F238E27FC236}">
                <a16:creationId xmlns:a16="http://schemas.microsoft.com/office/drawing/2014/main" id="{9EC049A1-08AF-00AC-2844-873177DFC5D8}"/>
              </a:ext>
            </a:extLst>
          </p:cNvPr>
          <p:cNvSpPr/>
          <p:nvPr/>
        </p:nvSpPr>
        <p:spPr>
          <a:xfrm>
            <a:off x="6570117" y="1397557"/>
            <a:ext cx="1009650" cy="304800"/>
          </a:xfrm>
          <a:prstGeom prst="roundRect">
            <a:avLst>
              <a:gd name="adj" fmla="val 50000"/>
            </a:avLst>
          </a:prstGeom>
          <a:solidFill>
            <a:srgbClr val="FFF3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56" name="Google Shape;356;p26">
            <a:extLst>
              <a:ext uri="{FF2B5EF4-FFF2-40B4-BE49-F238E27FC236}">
                <a16:creationId xmlns:a16="http://schemas.microsoft.com/office/drawing/2014/main" id="{E435B957-6DE8-43E5-5A11-AD47CD1DF357}"/>
              </a:ext>
            </a:extLst>
          </p:cNvPr>
          <p:cNvSpPr txBox="1"/>
          <p:nvPr/>
        </p:nvSpPr>
        <p:spPr>
          <a:xfrm>
            <a:off x="6627267" y="1424909"/>
            <a:ext cx="895350" cy="18466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200" b="1" i="0" u="none" strike="noStrike" cap="none" dirty="0" err="1">
                <a:solidFill>
                  <a:srgbClr val="FB8C00"/>
                </a:solidFill>
                <a:latin typeface="Open Sans"/>
                <a:ea typeface="Open Sans"/>
                <a:cs typeface="Open Sans"/>
                <a:sym typeface="Open Sans"/>
              </a:rPr>
              <a:t>Γεωμετρί</a:t>
            </a:r>
            <a:r>
              <a:rPr lang="en-US" sz="1200" b="1" i="0" u="none" strike="noStrike" cap="none" dirty="0">
                <a:solidFill>
                  <a:srgbClr val="FB8C00"/>
                </a:solidFill>
                <a:latin typeface="Open Sans"/>
                <a:ea typeface="Open Sans"/>
                <a:cs typeface="Open Sans"/>
                <a:sym typeface="Open Sans"/>
              </a:rPr>
              <a:t>α</a:t>
            </a:r>
            <a:endParaRPr dirty="0"/>
          </a:p>
        </p:txBody>
      </p:sp>
      <p:sp>
        <p:nvSpPr>
          <p:cNvPr id="357" name="Google Shape;357;p26">
            <a:extLst>
              <a:ext uri="{FF2B5EF4-FFF2-40B4-BE49-F238E27FC236}">
                <a16:creationId xmlns:a16="http://schemas.microsoft.com/office/drawing/2014/main" id="{EFC318E3-3560-CCB2-75B5-614322A649ED}"/>
              </a:ext>
            </a:extLst>
          </p:cNvPr>
          <p:cNvSpPr txBox="1"/>
          <p:nvPr/>
        </p:nvSpPr>
        <p:spPr>
          <a:xfrm>
            <a:off x="2526030" y="1343722"/>
            <a:ext cx="9121140" cy="3693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1" i="0" u="none" strike="noStrike" cap="none" dirty="0" err="1">
                <a:solidFill>
                  <a:srgbClr val="0277BD"/>
                </a:solidFill>
                <a:latin typeface="Roboto Slab"/>
                <a:ea typeface="Roboto Slab"/>
                <a:cs typeface="Roboto Slab"/>
                <a:sym typeface="Roboto Slab"/>
              </a:rPr>
              <a:t>Το</a:t>
            </a:r>
            <a:r>
              <a:rPr lang="en-US" sz="2400" b="1" i="0" u="none" strike="noStrike" cap="none" dirty="0">
                <a:solidFill>
                  <a:srgbClr val="0277BD"/>
                </a:solidFill>
                <a:latin typeface="Roboto Slab"/>
                <a:ea typeface="Roboto Slab"/>
                <a:cs typeface="Roboto Slab"/>
                <a:sym typeface="Roboto Slab"/>
              </a:rPr>
              <a:t> Πα</a:t>
            </a:r>
            <a:r>
              <a:rPr lang="en-US" sz="2400" b="1" i="0" u="none" strike="noStrike" cap="none" dirty="0" err="1">
                <a:solidFill>
                  <a:srgbClr val="0277BD"/>
                </a:solidFill>
                <a:latin typeface="Roboto Slab"/>
                <a:ea typeface="Roboto Slab"/>
                <a:cs typeface="Roboto Slab"/>
                <a:sym typeface="Roboto Slab"/>
              </a:rPr>
              <a:t>ζλ</a:t>
            </a:r>
            <a:r>
              <a:rPr lang="en-US" sz="2400" b="1" i="0" u="none" strike="noStrike" cap="none" dirty="0">
                <a:solidFill>
                  <a:srgbClr val="0277BD"/>
                </a:solidFill>
                <a:latin typeface="Roboto Slab"/>
                <a:ea typeface="Roboto Slab"/>
                <a:cs typeface="Roboto Slab"/>
                <a:sym typeface="Roboto Slab"/>
              </a:rPr>
              <a:t> </a:t>
            </a:r>
            <a:r>
              <a:rPr lang="en-US" sz="2400" b="1" i="0" u="none" strike="noStrike" cap="none" dirty="0" err="1">
                <a:solidFill>
                  <a:srgbClr val="0277BD"/>
                </a:solidFill>
                <a:latin typeface="Roboto Slab"/>
                <a:ea typeface="Roboto Slab"/>
                <a:cs typeface="Roboto Slab"/>
                <a:sym typeface="Roboto Slab"/>
              </a:rPr>
              <a:t>της</a:t>
            </a:r>
            <a:r>
              <a:rPr lang="en-US" sz="2400" b="1" i="0" u="none" strike="noStrike" cap="none" dirty="0">
                <a:solidFill>
                  <a:srgbClr val="0277BD"/>
                </a:solidFill>
                <a:latin typeface="Roboto Slab"/>
                <a:ea typeface="Roboto Slab"/>
                <a:cs typeface="Roboto Slab"/>
                <a:sym typeface="Roboto Slab"/>
              </a:rPr>
              <a:t> </a:t>
            </a:r>
            <a:r>
              <a:rPr lang="en-US" sz="2400" b="1" i="0" u="none" strike="noStrike" cap="none" dirty="0" err="1">
                <a:solidFill>
                  <a:srgbClr val="0277BD"/>
                </a:solidFill>
                <a:latin typeface="Roboto Slab"/>
                <a:ea typeface="Roboto Slab"/>
                <a:cs typeface="Roboto Slab"/>
                <a:sym typeface="Roboto Slab"/>
              </a:rPr>
              <a:t>Περιμέτρου</a:t>
            </a:r>
            <a:endParaRPr dirty="0"/>
          </a:p>
        </p:txBody>
      </p:sp>
      <p:sp>
        <p:nvSpPr>
          <p:cNvPr id="361" name="Google Shape;361;p26">
            <a:extLst>
              <a:ext uri="{FF2B5EF4-FFF2-40B4-BE49-F238E27FC236}">
                <a16:creationId xmlns:a16="http://schemas.microsoft.com/office/drawing/2014/main" id="{B68D5CEC-6873-187E-2A39-16F92F02A94E}"/>
              </a:ext>
            </a:extLst>
          </p:cNvPr>
          <p:cNvSpPr txBox="1"/>
          <p:nvPr/>
        </p:nvSpPr>
        <p:spPr>
          <a:xfrm>
            <a:off x="571500" y="571500"/>
            <a:ext cx="11601450" cy="6286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1" i="0" u="none" strike="noStrike" cap="none">
                <a:solidFill>
                  <a:srgbClr val="2C3E50"/>
                </a:solidFill>
                <a:latin typeface="Roboto Slab"/>
                <a:ea typeface="Roboto Slab"/>
                <a:cs typeface="Roboto Slab"/>
                <a:sym typeface="Roboto Slab"/>
              </a:rPr>
              <a:t>Παιχνίδι 3: Γ΄ Δημοτικού</a:t>
            </a:r>
            <a:endParaRPr/>
          </a:p>
        </p:txBody>
      </p:sp>
      <p:sp>
        <p:nvSpPr>
          <p:cNvPr id="362" name="Google Shape;362;p26">
            <a:extLst>
              <a:ext uri="{FF2B5EF4-FFF2-40B4-BE49-F238E27FC236}">
                <a16:creationId xmlns:a16="http://schemas.microsoft.com/office/drawing/2014/main" id="{D36F176C-3F6A-A8BB-C79D-56C3D8ACC3FA}"/>
              </a:ext>
            </a:extLst>
          </p:cNvPr>
          <p:cNvSpPr/>
          <p:nvPr/>
        </p:nvSpPr>
        <p:spPr>
          <a:xfrm>
            <a:off x="571500" y="1266825"/>
            <a:ext cx="11049000" cy="28575"/>
          </a:xfrm>
          <a:prstGeom prst="rect">
            <a:avLst/>
          </a:prstGeom>
          <a:solidFill>
            <a:srgbClr val="FFCA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63" name="Google Shape;363;p26">
            <a:extLst>
              <a:ext uri="{FF2B5EF4-FFF2-40B4-BE49-F238E27FC236}">
                <a16:creationId xmlns:a16="http://schemas.microsoft.com/office/drawing/2014/main" id="{1A0AD63F-7A25-2A2D-A2C5-119D0E3B2E5C}"/>
              </a:ext>
            </a:extLst>
          </p:cNvPr>
          <p:cNvSpPr txBox="1"/>
          <p:nvPr/>
        </p:nvSpPr>
        <p:spPr>
          <a:xfrm>
            <a:off x="11382375" y="6486525"/>
            <a:ext cx="428625" cy="1809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50" b="0" i="0" u="none" strike="noStrike" cap="none">
                <a:solidFill>
                  <a:srgbClr val="90A4AE"/>
                </a:solidFill>
                <a:latin typeface="Open Sans"/>
                <a:ea typeface="Open Sans"/>
                <a:cs typeface="Open Sans"/>
                <a:sym typeface="Open Sans"/>
              </a:rPr>
              <a:t>14 / 21</a:t>
            </a:r>
            <a:endParaRPr/>
          </a:p>
        </p:txBody>
      </p:sp>
      <p:sp>
        <p:nvSpPr>
          <p:cNvPr id="4" name="TextBox 3">
            <a:extLst>
              <a:ext uri="{FF2B5EF4-FFF2-40B4-BE49-F238E27FC236}">
                <a16:creationId xmlns:a16="http://schemas.microsoft.com/office/drawing/2014/main" id="{0FA2D194-2CB8-0379-6586-3B70F0C34997}"/>
              </a:ext>
            </a:extLst>
          </p:cNvPr>
          <p:cNvSpPr txBox="1"/>
          <p:nvPr/>
        </p:nvSpPr>
        <p:spPr>
          <a:xfrm>
            <a:off x="2362200" y="1879839"/>
            <a:ext cx="9448800" cy="4247317"/>
          </a:xfrm>
          <a:prstGeom prst="rect">
            <a:avLst/>
          </a:prstGeom>
          <a:noFill/>
        </p:spPr>
        <p:txBody>
          <a:bodyPr wrap="square">
            <a:spAutoFit/>
          </a:bodyPr>
          <a:lstStyle/>
          <a:p>
            <a:pPr>
              <a:buNone/>
            </a:pPr>
            <a:r>
              <a:rPr lang="el-GR" sz="1800" b="1" dirty="0">
                <a:latin typeface="Sans Serif Collection" panose="020B0502040504020204" pitchFamily="34" charset="0"/>
                <a:ea typeface="Sans Serif Collection" panose="020B0502040504020204" pitchFamily="34" charset="0"/>
                <a:cs typeface="Sans Serif Collection" panose="020B0502040504020204" pitchFamily="34" charset="0"/>
              </a:rPr>
              <a:t>🔧 Υλικά:</a:t>
            </a:r>
          </a:p>
          <a:p>
            <a:pPr>
              <a:buFont typeface="Arial" panose="020B0604020202020204" pitchFamily="34" charset="0"/>
              <a:buChar char="•"/>
            </a:pPr>
            <a:r>
              <a:rPr lang="el-GR" sz="1800" dirty="0">
                <a:latin typeface="Sans Serif Collection" panose="020B0502040504020204" pitchFamily="34" charset="0"/>
                <a:ea typeface="Sans Serif Collection" panose="020B0502040504020204" pitchFamily="34" charset="0"/>
                <a:cs typeface="Sans Serif Collection" panose="020B0502040504020204" pitchFamily="34" charset="0"/>
              </a:rPr>
              <a:t>Κάρτες με γεωμετρικά σχήματα (τετράγωνα, τρίγωνα, ορθογώνια, σύνθετα)</a:t>
            </a:r>
          </a:p>
          <a:p>
            <a:pPr>
              <a:buFont typeface="Arial" panose="020B0604020202020204" pitchFamily="34" charset="0"/>
              <a:buChar char="•"/>
            </a:pPr>
            <a:r>
              <a:rPr lang="el-GR" sz="1800" dirty="0">
                <a:latin typeface="Sans Serif Collection" panose="020B0502040504020204" pitchFamily="34" charset="0"/>
                <a:ea typeface="Sans Serif Collection" panose="020B0502040504020204" pitchFamily="34" charset="0"/>
                <a:cs typeface="Sans Serif Collection" panose="020B0502040504020204" pitchFamily="34" charset="0"/>
              </a:rPr>
              <a:t>Χάρακες ή μεζούρες</a:t>
            </a:r>
          </a:p>
          <a:p>
            <a:pPr>
              <a:buFont typeface="Arial" panose="020B0604020202020204" pitchFamily="34" charset="0"/>
              <a:buChar char="•"/>
            </a:pPr>
            <a:r>
              <a:rPr lang="el-GR" sz="1800" dirty="0">
                <a:latin typeface="Sans Serif Collection" panose="020B0502040504020204" pitchFamily="34" charset="0"/>
                <a:ea typeface="Sans Serif Collection" panose="020B0502040504020204" pitchFamily="34" charset="0"/>
                <a:cs typeface="Sans Serif Collection" panose="020B0502040504020204" pitchFamily="34" charset="0"/>
              </a:rPr>
              <a:t>Φύλλα εργασίας ή πίνακας για καταγραφή</a:t>
            </a:r>
          </a:p>
          <a:p>
            <a:pPr>
              <a:buFont typeface="Arial" panose="020B0604020202020204" pitchFamily="34" charset="0"/>
              <a:buChar char="•"/>
            </a:pPr>
            <a:r>
              <a:rPr lang="el-GR" sz="1800" dirty="0">
                <a:latin typeface="Sans Serif Collection" panose="020B0502040504020204" pitchFamily="34" charset="0"/>
                <a:ea typeface="Sans Serif Collection" panose="020B0502040504020204" pitchFamily="34" charset="0"/>
                <a:cs typeface="Sans Serif Collection" panose="020B0502040504020204" pitchFamily="34" charset="0"/>
              </a:rPr>
              <a:t>Χρωματιστά μολύβια ή μαρκαδόροι</a:t>
            </a:r>
            <a:br>
              <a:rPr lang="en-US" sz="1800" dirty="0">
                <a:latin typeface="Sans Serif Collection" panose="020B0502040504020204" pitchFamily="34" charset="0"/>
                <a:ea typeface="Sans Serif Collection" panose="020B0502040504020204" pitchFamily="34" charset="0"/>
                <a:cs typeface="Sans Serif Collection" panose="020B0502040504020204" pitchFamily="34" charset="0"/>
              </a:rPr>
            </a:br>
            <a:endParaRPr lang="el-GR" sz="18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buNone/>
            </a:pPr>
            <a:r>
              <a:rPr lang="el-GR" sz="1800" b="1" dirty="0">
                <a:latin typeface="Sans Serif Collection" panose="020B0502040504020204" pitchFamily="34" charset="0"/>
                <a:ea typeface="Sans Serif Collection" panose="020B0502040504020204" pitchFamily="34" charset="0"/>
                <a:cs typeface="Sans Serif Collection" panose="020B0502040504020204" pitchFamily="34" charset="0"/>
              </a:rPr>
              <a:t>🎲 Κανόνες παιχνιδιού:</a:t>
            </a:r>
          </a:p>
          <a:p>
            <a:pPr>
              <a:buFont typeface="+mj-lt"/>
              <a:buAutoNum type="arabicPeriod"/>
            </a:pPr>
            <a:r>
              <a:rPr lang="el-GR" sz="1800" b="1" dirty="0">
                <a:latin typeface="Sans Serif Collection" panose="020B0502040504020204" pitchFamily="34" charset="0"/>
                <a:ea typeface="Sans Serif Collection" panose="020B0502040504020204" pitchFamily="34" charset="0"/>
                <a:cs typeface="Sans Serif Collection" panose="020B0502040504020204" pitchFamily="34" charset="0"/>
              </a:rPr>
              <a:t>Διανομή καρτελών:</a:t>
            </a:r>
            <a:r>
              <a:rPr lang="el-GR" sz="1800" dirty="0">
                <a:latin typeface="Sans Serif Collection" panose="020B0502040504020204" pitchFamily="34" charset="0"/>
                <a:ea typeface="Sans Serif Collection" panose="020B0502040504020204" pitchFamily="34" charset="0"/>
                <a:cs typeface="Sans Serif Collection" panose="020B0502040504020204" pitchFamily="34" charset="0"/>
              </a:rPr>
              <a:t> Κάθε ομάδα παίρνει 2–3 σχήματα.</a:t>
            </a:r>
          </a:p>
          <a:p>
            <a:pPr>
              <a:buFont typeface="+mj-lt"/>
              <a:buAutoNum type="arabicPeriod"/>
            </a:pPr>
            <a:r>
              <a:rPr lang="el-GR" sz="1800" b="1" dirty="0">
                <a:latin typeface="Sans Serif Collection" panose="020B0502040504020204" pitchFamily="34" charset="0"/>
                <a:ea typeface="Sans Serif Collection" panose="020B0502040504020204" pitchFamily="34" charset="0"/>
                <a:cs typeface="Sans Serif Collection" panose="020B0502040504020204" pitchFamily="34" charset="0"/>
              </a:rPr>
              <a:t>Μετρήσεις:</a:t>
            </a:r>
            <a:r>
              <a:rPr lang="el-GR" sz="1800" dirty="0">
                <a:latin typeface="Sans Serif Collection" panose="020B0502040504020204" pitchFamily="34" charset="0"/>
                <a:ea typeface="Sans Serif Collection" panose="020B0502040504020204" pitchFamily="34" charset="0"/>
                <a:cs typeface="Sans Serif Collection" panose="020B0502040504020204" pitchFamily="34" charset="0"/>
              </a:rPr>
              <a:t> Οι μαθητές μετρούν τις πλευρές και υπολογίζουν την περίμετρο.</a:t>
            </a:r>
          </a:p>
          <a:p>
            <a:pPr>
              <a:buFont typeface="+mj-lt"/>
              <a:buAutoNum type="arabicPeriod"/>
            </a:pPr>
            <a:r>
              <a:rPr lang="el-GR" sz="1800" b="1" dirty="0">
                <a:latin typeface="Sans Serif Collection" panose="020B0502040504020204" pitchFamily="34" charset="0"/>
                <a:ea typeface="Sans Serif Collection" panose="020B0502040504020204" pitchFamily="34" charset="0"/>
                <a:cs typeface="Sans Serif Collection" panose="020B0502040504020204" pitchFamily="34" charset="0"/>
              </a:rPr>
              <a:t>Σύνθεση παζλ:</a:t>
            </a:r>
            <a:r>
              <a:rPr lang="el-GR" sz="1800" dirty="0">
                <a:latin typeface="Sans Serif Collection" panose="020B0502040504020204" pitchFamily="34" charset="0"/>
                <a:ea typeface="Sans Serif Collection" panose="020B0502040504020204" pitchFamily="34" charset="0"/>
                <a:cs typeface="Sans Serif Collection" panose="020B0502040504020204" pitchFamily="34" charset="0"/>
              </a:rPr>
              <a:t> Αν τα σχήματα είναι κομμάτια ενός μεγαλύτερου σχήματος, πρέπει να τα ενώσουν σωστά ώστε να ταιριάζουν και να υπολογίσουν τη συνολική περίμετρο.</a:t>
            </a:r>
          </a:p>
          <a:p>
            <a:pPr>
              <a:buFont typeface="+mj-lt"/>
              <a:buAutoNum type="arabicPeriod"/>
            </a:pPr>
            <a:r>
              <a:rPr lang="el-GR" sz="1800" b="1" dirty="0">
                <a:latin typeface="Sans Serif Collection" panose="020B0502040504020204" pitchFamily="34" charset="0"/>
                <a:ea typeface="Sans Serif Collection" panose="020B0502040504020204" pitchFamily="34" charset="0"/>
                <a:cs typeface="Sans Serif Collection" panose="020B0502040504020204" pitchFamily="34" charset="0"/>
              </a:rPr>
              <a:t>Πρόκληση:</a:t>
            </a:r>
            <a:r>
              <a:rPr lang="el-GR" sz="1800" dirty="0">
                <a:latin typeface="Sans Serif Collection" panose="020B0502040504020204" pitchFamily="34" charset="0"/>
                <a:ea typeface="Sans Serif Collection" panose="020B0502040504020204" pitchFamily="34" charset="0"/>
                <a:cs typeface="Sans Serif Collection" panose="020B0502040504020204" pitchFamily="34" charset="0"/>
              </a:rPr>
              <a:t> Κάποιες κάρτες έχουν «παγίδες» — πλευρές που δεν πρέπει να μετρηθούν δύο φορές ή σχήματα με κρυμμένες πλευρές.</a:t>
            </a:r>
          </a:p>
          <a:p>
            <a:pPr>
              <a:buFont typeface="+mj-lt"/>
              <a:buAutoNum type="arabicPeriod"/>
            </a:pPr>
            <a:r>
              <a:rPr lang="el-GR" sz="1800" b="1" dirty="0">
                <a:latin typeface="Sans Serif Collection" panose="020B0502040504020204" pitchFamily="34" charset="0"/>
                <a:ea typeface="Sans Serif Collection" panose="020B0502040504020204" pitchFamily="34" charset="0"/>
                <a:cs typeface="Sans Serif Collection" panose="020B0502040504020204" pitchFamily="34" charset="0"/>
              </a:rPr>
              <a:t>Νικητές:</a:t>
            </a:r>
            <a:r>
              <a:rPr lang="el-GR" sz="1800" dirty="0">
                <a:latin typeface="Sans Serif Collection" panose="020B0502040504020204" pitchFamily="34" charset="0"/>
                <a:ea typeface="Sans Serif Collection" panose="020B0502040504020204" pitchFamily="34" charset="0"/>
                <a:cs typeface="Sans Serif Collection" panose="020B0502040504020204" pitchFamily="34" charset="0"/>
              </a:rPr>
              <a:t> Η ομάδα που ολοκληρώνει σωστά το παζλ και εξηγεί τη στρατηγική της.</a:t>
            </a:r>
          </a:p>
        </p:txBody>
      </p:sp>
    </p:spTree>
    <p:extLst>
      <p:ext uri="{BB962C8B-B14F-4D97-AF65-F5344CB8AC3E}">
        <p14:creationId xmlns:p14="http://schemas.microsoft.com/office/powerpoint/2010/main" val="12507459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67"/>
        <p:cNvGrpSpPr/>
        <p:nvPr/>
      </p:nvGrpSpPr>
      <p:grpSpPr>
        <a:xfrm>
          <a:off x="0" y="0"/>
          <a:ext cx="0" cy="0"/>
          <a:chOff x="0" y="0"/>
          <a:chExt cx="0" cy="0"/>
        </a:xfrm>
      </p:grpSpPr>
      <p:pic>
        <p:nvPicPr>
          <p:cNvPr id="368" name="Google Shape;368;p27"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369" name="Google Shape;369;p27" descr="image.png"/>
          <p:cNvPicPr preferRelativeResize="0"/>
          <p:nvPr/>
        </p:nvPicPr>
        <p:blipFill rotWithShape="1">
          <a:blip r:embed="rId4">
            <a:alphaModFix/>
          </a:blip>
          <a:srcRect/>
          <a:stretch/>
        </p:blipFill>
        <p:spPr>
          <a:xfrm>
            <a:off x="571500" y="1845171"/>
            <a:ext cx="11049000" cy="3493293"/>
          </a:xfrm>
          <a:prstGeom prst="rect">
            <a:avLst/>
          </a:prstGeom>
          <a:noFill/>
          <a:ln>
            <a:noFill/>
          </a:ln>
        </p:spPr>
      </p:pic>
      <p:sp>
        <p:nvSpPr>
          <p:cNvPr id="370" name="Google Shape;370;p27"/>
          <p:cNvSpPr txBox="1"/>
          <p:nvPr/>
        </p:nvSpPr>
        <p:spPr>
          <a:xfrm>
            <a:off x="571500" y="5700414"/>
            <a:ext cx="11049000" cy="332399"/>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350" b="0" i="1" u="none" strike="noStrike" cap="none" dirty="0">
                <a:solidFill>
                  <a:srgbClr val="2C3E50"/>
                </a:solidFill>
                <a:latin typeface="Open Sans"/>
                <a:ea typeface="Open Sans"/>
                <a:cs typeface="Open Sans"/>
                <a:sym typeface="Open Sans"/>
              </a:rPr>
              <a:t>*</a:t>
            </a:r>
            <a:r>
              <a:rPr lang="en-US" sz="1350" b="0" i="1" u="none" strike="noStrike" cap="none" dirty="0" err="1">
                <a:solidFill>
                  <a:srgbClr val="2C3E50"/>
                </a:solidFill>
                <a:latin typeface="Open Sans"/>
                <a:ea typeface="Open Sans"/>
                <a:cs typeface="Open Sans"/>
                <a:sym typeface="Open Sans"/>
              </a:rPr>
              <a:t>Εν</a:t>
            </a:r>
            <a:r>
              <a:rPr lang="en-US" sz="1350" b="0" i="1" u="none" strike="noStrike" cap="none" dirty="0">
                <a:solidFill>
                  <a:srgbClr val="2C3E50"/>
                </a:solidFill>
                <a:latin typeface="Open Sans"/>
                <a:ea typeface="Open Sans"/>
                <a:cs typeface="Open Sans"/>
                <a:sym typeface="Open Sans"/>
              </a:rPr>
              <a:t>αλλακτική ψηφιακή επέκταση</a:t>
            </a:r>
            <a:r>
              <a:rPr lang="en-US" sz="1350" b="1" i="1" u="none" strike="noStrike" cap="none" dirty="0">
                <a:solidFill>
                  <a:srgbClr val="2C3E50"/>
                </a:solidFill>
                <a:highlight>
                  <a:srgbClr val="00FFFF"/>
                </a:highlight>
                <a:latin typeface="Open Sans"/>
                <a:ea typeface="Open Sans"/>
                <a:cs typeface="Open Sans"/>
                <a:sym typeface="Open Sans"/>
              </a:rPr>
              <a:t>: Χρήση Wordwall </a:t>
            </a:r>
            <a:r>
              <a:rPr lang="en-US" sz="1350" b="0" i="1" u="none" strike="noStrike" cap="none" dirty="0">
                <a:solidFill>
                  <a:srgbClr val="2C3E50"/>
                </a:solidFill>
                <a:latin typeface="Open Sans"/>
                <a:ea typeface="Open Sans"/>
                <a:cs typeface="Open Sans"/>
                <a:sym typeface="Open Sans"/>
              </a:rPr>
              <a:t>για αντιστοίχιση εικόνας πίτσας με το σωστό κλάσμα.</a:t>
            </a:r>
            <a:endParaRPr dirty="0"/>
          </a:p>
        </p:txBody>
      </p:sp>
      <p:pic>
        <p:nvPicPr>
          <p:cNvPr id="371" name="Google Shape;371;p27" descr="image.png"/>
          <p:cNvPicPr preferRelativeResize="0"/>
          <p:nvPr/>
        </p:nvPicPr>
        <p:blipFill rotWithShape="1">
          <a:blip r:embed="rId5">
            <a:alphaModFix/>
          </a:blip>
          <a:srcRect/>
          <a:stretch/>
        </p:blipFill>
        <p:spPr>
          <a:xfrm>
            <a:off x="1266825" y="2984152"/>
            <a:ext cx="762000" cy="762000"/>
          </a:xfrm>
          <a:prstGeom prst="rect">
            <a:avLst/>
          </a:prstGeom>
          <a:noFill/>
          <a:ln>
            <a:noFill/>
          </a:ln>
        </p:spPr>
      </p:pic>
      <p:sp>
        <p:nvSpPr>
          <p:cNvPr id="372" name="Google Shape;372;p27"/>
          <p:cNvSpPr txBox="1"/>
          <p:nvPr/>
        </p:nvSpPr>
        <p:spPr>
          <a:xfrm>
            <a:off x="933450" y="3965227"/>
            <a:ext cx="1428750" cy="24378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200" b="1" i="0" u="none" strike="noStrike" cap="none">
                <a:solidFill>
                  <a:srgbClr val="8E24AA"/>
                </a:solidFill>
                <a:latin typeface="Open Sans"/>
                <a:ea typeface="Open Sans"/>
                <a:cs typeface="Open Sans"/>
                <a:sym typeface="Open Sans"/>
              </a:rPr>
              <a:t>Αισθητηριακό</a:t>
            </a:r>
            <a:endParaRPr/>
          </a:p>
        </p:txBody>
      </p:sp>
      <p:sp>
        <p:nvSpPr>
          <p:cNvPr id="373" name="Google Shape;373;p27"/>
          <p:cNvSpPr/>
          <p:nvPr/>
        </p:nvSpPr>
        <p:spPr>
          <a:xfrm>
            <a:off x="2647950" y="2130921"/>
            <a:ext cx="962025" cy="304800"/>
          </a:xfrm>
          <a:prstGeom prst="roundRect">
            <a:avLst>
              <a:gd name="adj" fmla="val 50000"/>
            </a:avLst>
          </a:prstGeom>
          <a:solidFill>
            <a:srgbClr val="F3E5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74" name="Google Shape;374;p27"/>
          <p:cNvSpPr txBox="1"/>
          <p:nvPr/>
        </p:nvSpPr>
        <p:spPr>
          <a:xfrm>
            <a:off x="2762250" y="2178545"/>
            <a:ext cx="847725" cy="18466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200" b="1" i="0" u="none" strike="noStrike" cap="none" dirty="0" err="1">
                <a:solidFill>
                  <a:srgbClr val="8E24AA"/>
                </a:solidFill>
                <a:latin typeface="Open Sans"/>
                <a:ea typeface="Open Sans"/>
                <a:cs typeface="Open Sans"/>
                <a:sym typeface="Open Sans"/>
              </a:rPr>
              <a:t>Κλάσμ</a:t>
            </a:r>
            <a:r>
              <a:rPr lang="en-US" sz="1200" b="1" i="0" u="none" strike="noStrike" cap="none" dirty="0">
                <a:solidFill>
                  <a:srgbClr val="8E24AA"/>
                </a:solidFill>
                <a:latin typeface="Open Sans"/>
                <a:ea typeface="Open Sans"/>
                <a:cs typeface="Open Sans"/>
                <a:sym typeface="Open Sans"/>
              </a:rPr>
              <a:t>ατα</a:t>
            </a:r>
            <a:endParaRPr dirty="0"/>
          </a:p>
        </p:txBody>
      </p:sp>
      <p:sp>
        <p:nvSpPr>
          <p:cNvPr id="375" name="Google Shape;375;p27"/>
          <p:cNvSpPr txBox="1"/>
          <p:nvPr/>
        </p:nvSpPr>
        <p:spPr>
          <a:xfrm>
            <a:off x="2647950" y="2530971"/>
            <a:ext cx="9121140" cy="4095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1" i="0" u="none" strike="noStrike" cap="none">
                <a:solidFill>
                  <a:srgbClr val="0277BD"/>
                </a:solidFill>
                <a:latin typeface="Roboto Slab"/>
                <a:ea typeface="Roboto Slab"/>
                <a:cs typeface="Roboto Slab"/>
                <a:sym typeface="Roboto Slab"/>
              </a:rPr>
              <a:t>Το Πίτσα-Κλάσμα</a:t>
            </a:r>
            <a:endParaRPr/>
          </a:p>
        </p:txBody>
      </p:sp>
      <p:sp>
        <p:nvSpPr>
          <p:cNvPr id="376" name="Google Shape;376;p27"/>
          <p:cNvSpPr txBox="1"/>
          <p:nvPr/>
        </p:nvSpPr>
        <p:spPr>
          <a:xfrm>
            <a:off x="2647950" y="3150096"/>
            <a:ext cx="8686800" cy="33516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2C3E50"/>
                </a:solidFill>
                <a:latin typeface="Open Sans"/>
                <a:ea typeface="Open Sans"/>
                <a:cs typeface="Open Sans"/>
                <a:sym typeface="Open Sans"/>
              </a:rPr>
              <a:t>Υλικά:</a:t>
            </a:r>
            <a:r>
              <a:rPr lang="en-US" sz="1650" b="0" i="0" u="none" strike="noStrike" cap="none">
                <a:solidFill>
                  <a:srgbClr val="2C3E50"/>
                </a:solidFill>
                <a:latin typeface="Open Sans"/>
                <a:ea typeface="Open Sans"/>
                <a:cs typeface="Open Sans"/>
                <a:sym typeface="Open Sans"/>
              </a:rPr>
              <a:t> Χάρτινοι δίσκοι (πίτσες), ψαλίδια, μαρκαδόροι.</a:t>
            </a:r>
            <a:endParaRPr/>
          </a:p>
        </p:txBody>
      </p:sp>
      <p:sp>
        <p:nvSpPr>
          <p:cNvPr id="377" name="Google Shape;377;p27"/>
          <p:cNvSpPr txBox="1"/>
          <p:nvPr/>
        </p:nvSpPr>
        <p:spPr>
          <a:xfrm>
            <a:off x="2647950" y="3694807"/>
            <a:ext cx="8686800" cy="670321"/>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2C3E50"/>
                </a:solidFill>
                <a:latin typeface="Open Sans"/>
                <a:ea typeface="Open Sans"/>
                <a:cs typeface="Open Sans"/>
                <a:sym typeface="Open Sans"/>
              </a:rPr>
              <a:t>Περιγραφή:</a:t>
            </a:r>
            <a:r>
              <a:rPr lang="en-US" sz="1650" b="0" i="0" u="none" strike="noStrike" cap="none">
                <a:solidFill>
                  <a:srgbClr val="2C3E50"/>
                </a:solidFill>
                <a:latin typeface="Open Sans"/>
                <a:ea typeface="Open Sans"/>
                <a:cs typeface="Open Sans"/>
                <a:sym typeface="Open Sans"/>
              </a:rPr>
              <a:t> Τα παιδιά κόβουν τις πίτσες σε 2, 4 ή 8 ίσα μέρη. Αναπαριστούν παραγγελίες: "Θέλω τα 3/4 της πίτσας".</a:t>
            </a:r>
            <a:endParaRPr/>
          </a:p>
        </p:txBody>
      </p:sp>
      <p:sp>
        <p:nvSpPr>
          <p:cNvPr id="378" name="Google Shape;378;p27"/>
          <p:cNvSpPr txBox="1"/>
          <p:nvPr/>
        </p:nvSpPr>
        <p:spPr>
          <a:xfrm>
            <a:off x="2647950" y="4574678"/>
            <a:ext cx="8686800" cy="33516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2C3E50"/>
                </a:solidFill>
                <a:latin typeface="Open Sans"/>
                <a:ea typeface="Open Sans"/>
                <a:cs typeface="Open Sans"/>
                <a:sym typeface="Open Sans"/>
              </a:rPr>
              <a:t>Στόχος:</a:t>
            </a:r>
            <a:r>
              <a:rPr lang="en-US" sz="1650" b="0" i="0" u="none" strike="noStrike" cap="none">
                <a:solidFill>
                  <a:srgbClr val="2C3E50"/>
                </a:solidFill>
                <a:latin typeface="Open Sans"/>
                <a:ea typeface="Open Sans"/>
                <a:cs typeface="Open Sans"/>
                <a:sym typeface="Open Sans"/>
              </a:rPr>
              <a:t> Κατανόηση μέρους-όλου, ισοδυναμία κλασμάτων.</a:t>
            </a:r>
            <a:endParaRPr/>
          </a:p>
        </p:txBody>
      </p:sp>
      <p:sp>
        <p:nvSpPr>
          <p:cNvPr id="379" name="Google Shape;379;p27"/>
          <p:cNvSpPr txBox="1"/>
          <p:nvPr/>
        </p:nvSpPr>
        <p:spPr>
          <a:xfrm>
            <a:off x="571500" y="571500"/>
            <a:ext cx="11601450" cy="6286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1" i="0" u="none" strike="noStrike" cap="none">
                <a:solidFill>
                  <a:srgbClr val="2C3E50"/>
                </a:solidFill>
                <a:latin typeface="Roboto Slab"/>
                <a:ea typeface="Roboto Slab"/>
                <a:cs typeface="Roboto Slab"/>
                <a:sym typeface="Roboto Slab"/>
              </a:rPr>
              <a:t>Παιχνίδι 4: Δ΄ Δημοτικού</a:t>
            </a:r>
            <a:endParaRPr/>
          </a:p>
        </p:txBody>
      </p:sp>
      <p:sp>
        <p:nvSpPr>
          <p:cNvPr id="380" name="Google Shape;380;p27"/>
          <p:cNvSpPr/>
          <p:nvPr/>
        </p:nvSpPr>
        <p:spPr>
          <a:xfrm>
            <a:off x="571500" y="1266825"/>
            <a:ext cx="11049000" cy="28575"/>
          </a:xfrm>
          <a:prstGeom prst="rect">
            <a:avLst/>
          </a:prstGeom>
          <a:solidFill>
            <a:srgbClr val="FFCA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81" name="Google Shape;381;p27"/>
          <p:cNvSpPr txBox="1"/>
          <p:nvPr/>
        </p:nvSpPr>
        <p:spPr>
          <a:xfrm>
            <a:off x="11382375" y="6486525"/>
            <a:ext cx="428625" cy="1809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50" b="0" i="0" u="none" strike="noStrike" cap="none">
                <a:solidFill>
                  <a:srgbClr val="90A4AE"/>
                </a:solidFill>
                <a:latin typeface="Open Sans"/>
                <a:ea typeface="Open Sans"/>
                <a:cs typeface="Open Sans"/>
                <a:sym typeface="Open Sans"/>
              </a:rPr>
              <a:t>15 / 21</a:t>
            </a:r>
            <a:endParaRPr/>
          </a:p>
        </p:txBody>
      </p:sp>
      <p:pic>
        <p:nvPicPr>
          <p:cNvPr id="3" name="Εικόνα 2">
            <a:extLst>
              <a:ext uri="{FF2B5EF4-FFF2-40B4-BE49-F238E27FC236}">
                <a16:creationId xmlns:a16="http://schemas.microsoft.com/office/drawing/2014/main" id="{74198CD0-BD9B-0AF1-EF5A-5A56F125A402}"/>
              </a:ext>
            </a:extLst>
          </p:cNvPr>
          <p:cNvPicPr>
            <a:picLocks noChangeAspect="1"/>
          </p:cNvPicPr>
          <p:nvPr/>
        </p:nvPicPr>
        <p:blipFill>
          <a:blip r:embed="rId6"/>
          <a:stretch>
            <a:fillRect/>
          </a:stretch>
        </p:blipFill>
        <p:spPr>
          <a:xfrm>
            <a:off x="8788104" y="4328686"/>
            <a:ext cx="2594271" cy="193763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85"/>
        <p:cNvGrpSpPr/>
        <p:nvPr/>
      </p:nvGrpSpPr>
      <p:grpSpPr>
        <a:xfrm>
          <a:off x="0" y="0"/>
          <a:ext cx="0" cy="0"/>
          <a:chOff x="0" y="0"/>
          <a:chExt cx="0" cy="0"/>
        </a:xfrm>
      </p:grpSpPr>
      <p:pic>
        <p:nvPicPr>
          <p:cNvPr id="386" name="Google Shape;386;p28"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387" name="Google Shape;387;p28" descr="image.png"/>
          <p:cNvPicPr preferRelativeResize="0"/>
          <p:nvPr/>
        </p:nvPicPr>
        <p:blipFill rotWithShape="1">
          <a:blip r:embed="rId4">
            <a:alphaModFix/>
          </a:blip>
          <a:srcRect/>
          <a:stretch/>
        </p:blipFill>
        <p:spPr>
          <a:xfrm>
            <a:off x="571500" y="2234803"/>
            <a:ext cx="11049000" cy="3493293"/>
          </a:xfrm>
          <a:prstGeom prst="rect">
            <a:avLst/>
          </a:prstGeom>
          <a:noFill/>
          <a:ln>
            <a:noFill/>
          </a:ln>
        </p:spPr>
      </p:pic>
      <p:pic>
        <p:nvPicPr>
          <p:cNvPr id="388" name="Google Shape;388;p28" descr="image.png"/>
          <p:cNvPicPr preferRelativeResize="0"/>
          <p:nvPr/>
        </p:nvPicPr>
        <p:blipFill rotWithShape="1">
          <a:blip r:embed="rId5">
            <a:alphaModFix/>
          </a:blip>
          <a:srcRect/>
          <a:stretch/>
        </p:blipFill>
        <p:spPr>
          <a:xfrm>
            <a:off x="1314450" y="3373784"/>
            <a:ext cx="666750" cy="762000"/>
          </a:xfrm>
          <a:prstGeom prst="rect">
            <a:avLst/>
          </a:prstGeom>
          <a:noFill/>
          <a:ln>
            <a:noFill/>
          </a:ln>
        </p:spPr>
      </p:pic>
      <p:sp>
        <p:nvSpPr>
          <p:cNvPr id="389" name="Google Shape;389;p28"/>
          <p:cNvSpPr txBox="1"/>
          <p:nvPr/>
        </p:nvSpPr>
        <p:spPr>
          <a:xfrm>
            <a:off x="933450" y="4354859"/>
            <a:ext cx="1428750" cy="24378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200" b="1" i="0" u="none" strike="noStrike" cap="none">
                <a:solidFill>
                  <a:srgbClr val="E53935"/>
                </a:solidFill>
                <a:latin typeface="Open Sans"/>
                <a:ea typeface="Open Sans"/>
                <a:cs typeface="Open Sans"/>
                <a:sym typeface="Open Sans"/>
              </a:rPr>
              <a:t>Στρατηγικής</a:t>
            </a:r>
            <a:endParaRPr/>
          </a:p>
        </p:txBody>
      </p:sp>
      <p:sp>
        <p:nvSpPr>
          <p:cNvPr id="390" name="Google Shape;390;p28"/>
          <p:cNvSpPr/>
          <p:nvPr/>
        </p:nvSpPr>
        <p:spPr>
          <a:xfrm>
            <a:off x="2647950" y="2520553"/>
            <a:ext cx="1905000" cy="304800"/>
          </a:xfrm>
          <a:prstGeom prst="roundRect">
            <a:avLst>
              <a:gd name="adj" fmla="val 50000"/>
            </a:avLst>
          </a:prstGeom>
          <a:solidFill>
            <a:srgbClr val="FFEB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91" name="Google Shape;391;p28"/>
          <p:cNvSpPr txBox="1"/>
          <p:nvPr/>
        </p:nvSpPr>
        <p:spPr>
          <a:xfrm>
            <a:off x="2762249" y="2568177"/>
            <a:ext cx="2191887" cy="18466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200" b="1" i="0" u="none" strike="noStrike" cap="none" dirty="0">
                <a:solidFill>
                  <a:srgbClr val="E53935"/>
                </a:solidFill>
                <a:latin typeface="Open Sans"/>
                <a:ea typeface="Open Sans"/>
                <a:cs typeface="Open Sans"/>
                <a:sym typeface="Open Sans"/>
              </a:rPr>
              <a:t>Επ</a:t>
            </a:r>
            <a:r>
              <a:rPr lang="en-US" sz="1200" b="1" i="0" u="none" strike="noStrike" cap="none" dirty="0" err="1">
                <a:solidFill>
                  <a:srgbClr val="E53935"/>
                </a:solidFill>
                <a:latin typeface="Open Sans"/>
                <a:ea typeface="Open Sans"/>
                <a:cs typeface="Open Sans"/>
                <a:sym typeface="Open Sans"/>
              </a:rPr>
              <a:t>ίλυση</a:t>
            </a:r>
            <a:r>
              <a:rPr lang="en-US" sz="1200" b="1" i="0" u="none" strike="noStrike" cap="none" dirty="0">
                <a:solidFill>
                  <a:srgbClr val="E53935"/>
                </a:solidFill>
                <a:latin typeface="Open Sans"/>
                <a:ea typeface="Open Sans"/>
                <a:cs typeface="Open Sans"/>
                <a:sym typeface="Open Sans"/>
              </a:rPr>
              <a:t> </a:t>
            </a:r>
            <a:r>
              <a:rPr lang="en-US" sz="1200" b="1" i="0" u="none" strike="noStrike" cap="none" dirty="0" err="1">
                <a:solidFill>
                  <a:srgbClr val="E53935"/>
                </a:solidFill>
                <a:latin typeface="Open Sans"/>
                <a:ea typeface="Open Sans"/>
                <a:cs typeface="Open Sans"/>
                <a:sym typeface="Open Sans"/>
              </a:rPr>
              <a:t>Προ</a:t>
            </a:r>
            <a:r>
              <a:rPr lang="en-US" sz="1200" b="1" i="0" u="none" strike="noStrike" cap="none" dirty="0">
                <a:solidFill>
                  <a:srgbClr val="E53935"/>
                </a:solidFill>
                <a:latin typeface="Open Sans"/>
                <a:ea typeface="Open Sans"/>
                <a:cs typeface="Open Sans"/>
                <a:sym typeface="Open Sans"/>
              </a:rPr>
              <a:t>βλήματος</a:t>
            </a:r>
            <a:endParaRPr dirty="0"/>
          </a:p>
        </p:txBody>
      </p:sp>
      <p:sp>
        <p:nvSpPr>
          <p:cNvPr id="392" name="Google Shape;392;p28"/>
          <p:cNvSpPr txBox="1"/>
          <p:nvPr/>
        </p:nvSpPr>
        <p:spPr>
          <a:xfrm>
            <a:off x="2647950" y="2920603"/>
            <a:ext cx="9121140" cy="4095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1" i="0" u="none" strike="noStrike" cap="none" dirty="0" err="1">
                <a:solidFill>
                  <a:srgbClr val="0277BD"/>
                </a:solidFill>
                <a:latin typeface="Roboto Slab"/>
                <a:ea typeface="Roboto Slab"/>
                <a:cs typeface="Roboto Slab"/>
                <a:sym typeface="Roboto Slab"/>
              </a:rPr>
              <a:t>Το</a:t>
            </a:r>
            <a:r>
              <a:rPr lang="en-US" sz="2400" b="1" i="0" u="none" strike="noStrike" cap="none" dirty="0">
                <a:solidFill>
                  <a:srgbClr val="0277BD"/>
                </a:solidFill>
                <a:latin typeface="Roboto Slab"/>
                <a:ea typeface="Roboto Slab"/>
                <a:cs typeface="Roboto Slab"/>
                <a:sym typeface="Roboto Slab"/>
              </a:rPr>
              <a:t> Επ</a:t>
            </a:r>
            <a:r>
              <a:rPr lang="en-US" sz="2400" b="1" i="0" u="none" strike="noStrike" cap="none" dirty="0" err="1">
                <a:solidFill>
                  <a:srgbClr val="0277BD"/>
                </a:solidFill>
                <a:latin typeface="Roboto Slab"/>
                <a:ea typeface="Roboto Slab"/>
                <a:cs typeface="Roboto Slab"/>
                <a:sym typeface="Roboto Slab"/>
              </a:rPr>
              <a:t>ιτρ</a:t>
            </a:r>
            <a:r>
              <a:rPr lang="en-US" sz="2400" b="1" i="0" u="none" strike="noStrike" cap="none" dirty="0">
                <a:solidFill>
                  <a:srgbClr val="0277BD"/>
                </a:solidFill>
                <a:latin typeface="Roboto Slab"/>
                <a:ea typeface="Roboto Slab"/>
                <a:cs typeface="Roboto Slab"/>
                <a:sym typeface="Roboto Slab"/>
              </a:rPr>
              <a:t>απέζιο των Προβλημάτων</a:t>
            </a:r>
            <a:endParaRPr dirty="0"/>
          </a:p>
        </p:txBody>
      </p:sp>
      <p:sp>
        <p:nvSpPr>
          <p:cNvPr id="393" name="Google Shape;393;p28"/>
          <p:cNvSpPr txBox="1"/>
          <p:nvPr/>
        </p:nvSpPr>
        <p:spPr>
          <a:xfrm>
            <a:off x="2647950" y="3539728"/>
            <a:ext cx="8686800" cy="33516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2C3E50"/>
                </a:solidFill>
                <a:latin typeface="Open Sans"/>
                <a:ea typeface="Open Sans"/>
                <a:cs typeface="Open Sans"/>
                <a:sym typeface="Open Sans"/>
              </a:rPr>
              <a:t>Υλικά:</a:t>
            </a:r>
            <a:r>
              <a:rPr lang="en-US" sz="1650" b="0" i="0" u="none" strike="noStrike" cap="none">
                <a:solidFill>
                  <a:srgbClr val="2C3E50"/>
                </a:solidFill>
                <a:latin typeface="Open Sans"/>
                <a:ea typeface="Open Sans"/>
                <a:cs typeface="Open Sans"/>
                <a:sym typeface="Open Sans"/>
              </a:rPr>
              <a:t> Ταμπλό, ζάρια, κάρτες με σύνθετα προβλήματα.</a:t>
            </a:r>
            <a:endParaRPr/>
          </a:p>
        </p:txBody>
      </p:sp>
      <p:sp>
        <p:nvSpPr>
          <p:cNvPr id="394" name="Google Shape;394;p28"/>
          <p:cNvSpPr txBox="1"/>
          <p:nvPr/>
        </p:nvSpPr>
        <p:spPr>
          <a:xfrm>
            <a:off x="2647950" y="4084439"/>
            <a:ext cx="5649889" cy="1218795"/>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1" i="0" u="none" strike="noStrike" cap="none" dirty="0" err="1">
                <a:solidFill>
                  <a:srgbClr val="2C3E50"/>
                </a:solidFill>
                <a:latin typeface="Open Sans"/>
                <a:ea typeface="Open Sans"/>
                <a:cs typeface="Open Sans"/>
                <a:sym typeface="Open Sans"/>
              </a:rPr>
              <a:t>Περιγρ</a:t>
            </a:r>
            <a:r>
              <a:rPr lang="en-US" sz="1650" b="1" i="0" u="none" strike="noStrike" cap="none" dirty="0">
                <a:solidFill>
                  <a:srgbClr val="2C3E50"/>
                </a:solidFill>
                <a:latin typeface="Open Sans"/>
                <a:ea typeface="Open Sans"/>
                <a:cs typeface="Open Sans"/>
                <a:sym typeface="Open Sans"/>
              </a:rPr>
              <a:t>αφή:</a:t>
            </a:r>
            <a:r>
              <a:rPr lang="en-US" sz="1650" b="0" i="0" u="none" strike="noStrike" cap="none" dirty="0">
                <a:solidFill>
                  <a:srgbClr val="2C3E50"/>
                </a:solidFill>
                <a:latin typeface="Open Sans"/>
                <a:ea typeface="Open Sans"/>
                <a:cs typeface="Open Sans"/>
                <a:sym typeface="Open Sans"/>
              </a:rPr>
              <a:t> Για να προχωρήσει το πιόνι, η ομάδα πρέπει να λύσει σωστά ένα πρόβλημα (με πολλές πράξεις). </a:t>
            </a:r>
            <a:r>
              <a:rPr lang="en-US" sz="1650" b="0" i="0" u="none" strike="noStrike" cap="none" dirty="0" err="1">
                <a:solidFill>
                  <a:srgbClr val="2C3E50"/>
                </a:solidFill>
                <a:latin typeface="Open Sans"/>
                <a:ea typeface="Open Sans"/>
                <a:cs typeface="Open Sans"/>
                <a:sym typeface="Open Sans"/>
              </a:rPr>
              <a:t>Λάθος</a:t>
            </a:r>
            <a:r>
              <a:rPr lang="en-US" sz="1650" b="0" i="0" u="none" strike="noStrike" cap="none" dirty="0">
                <a:solidFill>
                  <a:srgbClr val="2C3E50"/>
                </a:solidFill>
                <a:latin typeface="Open Sans"/>
                <a:ea typeface="Open Sans"/>
                <a:cs typeface="Open Sans"/>
                <a:sym typeface="Open Sans"/>
              </a:rPr>
              <a:t> απ</a:t>
            </a:r>
            <a:r>
              <a:rPr lang="en-US" sz="1650" b="0" i="0" u="none" strike="noStrike" cap="none" dirty="0" err="1">
                <a:solidFill>
                  <a:srgbClr val="2C3E50"/>
                </a:solidFill>
                <a:latin typeface="Open Sans"/>
                <a:ea typeface="Open Sans"/>
                <a:cs typeface="Open Sans"/>
                <a:sym typeface="Open Sans"/>
              </a:rPr>
              <a:t>άντηση</a:t>
            </a:r>
            <a:r>
              <a:rPr lang="en-US" sz="1650" b="0" i="0" u="none" strike="noStrike" cap="none" dirty="0">
                <a:solidFill>
                  <a:srgbClr val="2C3E50"/>
                </a:solidFill>
                <a:latin typeface="Open Sans"/>
                <a:ea typeface="Open Sans"/>
                <a:cs typeface="Open Sans"/>
                <a:sym typeface="Open Sans"/>
              </a:rPr>
              <a:t> = παρα</a:t>
            </a:r>
            <a:r>
              <a:rPr lang="en-US" sz="1650" b="0" i="0" u="none" strike="noStrike" cap="none" dirty="0" err="1">
                <a:solidFill>
                  <a:srgbClr val="2C3E50"/>
                </a:solidFill>
                <a:latin typeface="Open Sans"/>
                <a:ea typeface="Open Sans"/>
                <a:cs typeface="Open Sans"/>
                <a:sym typeface="Open Sans"/>
              </a:rPr>
              <a:t>μονή</a:t>
            </a:r>
            <a:r>
              <a:rPr lang="en-US" sz="1650" b="0" i="0" u="none" strike="noStrike" cap="none" dirty="0">
                <a:solidFill>
                  <a:srgbClr val="2C3E50"/>
                </a:solidFill>
                <a:latin typeface="Open Sans"/>
                <a:ea typeface="Open Sans"/>
                <a:cs typeface="Open Sans"/>
                <a:sym typeface="Open Sans"/>
              </a:rPr>
              <a:t> </a:t>
            </a:r>
            <a:r>
              <a:rPr lang="en-US" sz="1650" b="0" i="0" u="none" strike="noStrike" cap="none" dirty="0" err="1">
                <a:solidFill>
                  <a:srgbClr val="2C3E50"/>
                </a:solidFill>
                <a:latin typeface="Open Sans"/>
                <a:ea typeface="Open Sans"/>
                <a:cs typeface="Open Sans"/>
                <a:sym typeface="Open Sans"/>
              </a:rPr>
              <a:t>στη</a:t>
            </a:r>
            <a:r>
              <a:rPr lang="en-US" sz="1650" b="0" i="0" u="none" strike="noStrike" cap="none" dirty="0">
                <a:solidFill>
                  <a:srgbClr val="2C3E50"/>
                </a:solidFill>
                <a:latin typeface="Open Sans"/>
                <a:ea typeface="Open Sans"/>
                <a:cs typeface="Open Sans"/>
                <a:sym typeface="Open Sans"/>
              </a:rPr>
              <a:t> </a:t>
            </a:r>
            <a:r>
              <a:rPr lang="en-US" sz="1650" b="0" i="0" u="none" strike="noStrike" cap="none" dirty="0" err="1">
                <a:solidFill>
                  <a:srgbClr val="2C3E50"/>
                </a:solidFill>
                <a:latin typeface="Open Sans"/>
                <a:ea typeface="Open Sans"/>
                <a:cs typeface="Open Sans"/>
                <a:sym typeface="Open Sans"/>
              </a:rPr>
              <a:t>θέση</a:t>
            </a:r>
            <a:r>
              <a:rPr lang="en-US" sz="1650" b="0" i="0" u="none" strike="noStrike" cap="none" dirty="0">
                <a:solidFill>
                  <a:srgbClr val="2C3E50"/>
                </a:solidFill>
                <a:latin typeface="Open Sans"/>
                <a:ea typeface="Open Sans"/>
                <a:cs typeface="Open Sans"/>
                <a:sym typeface="Open Sans"/>
              </a:rPr>
              <a:t>.</a:t>
            </a:r>
            <a:endParaRPr dirty="0"/>
          </a:p>
        </p:txBody>
      </p:sp>
      <p:sp>
        <p:nvSpPr>
          <p:cNvPr id="395" name="Google Shape;395;p28"/>
          <p:cNvSpPr txBox="1"/>
          <p:nvPr/>
        </p:nvSpPr>
        <p:spPr>
          <a:xfrm>
            <a:off x="2647950" y="5560516"/>
            <a:ext cx="5540707" cy="81253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1" i="0" u="none" strike="noStrike" cap="none" dirty="0" err="1">
                <a:solidFill>
                  <a:srgbClr val="2C3E50"/>
                </a:solidFill>
                <a:latin typeface="Open Sans"/>
                <a:ea typeface="Open Sans"/>
                <a:cs typeface="Open Sans"/>
                <a:sym typeface="Open Sans"/>
              </a:rPr>
              <a:t>Στόχος</a:t>
            </a:r>
            <a:r>
              <a:rPr lang="en-US" sz="1650" b="1" i="0" u="none" strike="noStrike" cap="none" dirty="0">
                <a:solidFill>
                  <a:srgbClr val="2C3E50"/>
                </a:solidFill>
                <a:latin typeface="Open Sans"/>
                <a:ea typeface="Open Sans"/>
                <a:cs typeface="Open Sans"/>
                <a:sym typeface="Open Sans"/>
              </a:rPr>
              <a:t>:</a:t>
            </a:r>
            <a:r>
              <a:rPr lang="en-US" sz="1650" b="0" i="0" u="none" strike="noStrike" cap="none" dirty="0">
                <a:solidFill>
                  <a:srgbClr val="2C3E50"/>
                </a:solidFill>
                <a:latin typeface="Open Sans"/>
                <a:ea typeface="Open Sans"/>
                <a:cs typeface="Open Sans"/>
                <a:sym typeface="Open Sans"/>
              </a:rPr>
              <a:t> </a:t>
            </a:r>
            <a:r>
              <a:rPr lang="en-US" sz="1650" b="0" i="0" u="none" strike="noStrike" cap="none" dirty="0" err="1">
                <a:solidFill>
                  <a:srgbClr val="2C3E50"/>
                </a:solidFill>
                <a:latin typeface="Open Sans"/>
                <a:ea typeface="Open Sans"/>
                <a:cs typeface="Open Sans"/>
                <a:sym typeface="Open Sans"/>
              </a:rPr>
              <a:t>Συνεργ</a:t>
            </a:r>
            <a:r>
              <a:rPr lang="en-US" sz="1650" b="0" i="0" u="none" strike="noStrike" cap="none" dirty="0">
                <a:solidFill>
                  <a:srgbClr val="2C3E50"/>
                </a:solidFill>
                <a:latin typeface="Open Sans"/>
                <a:ea typeface="Open Sans"/>
                <a:cs typeface="Open Sans"/>
                <a:sym typeface="Open Sans"/>
              </a:rPr>
              <a:t>ατική επίλυση, αιτιολόγηση σκέψης, στρατηγική.</a:t>
            </a:r>
            <a:endParaRPr dirty="0"/>
          </a:p>
        </p:txBody>
      </p:sp>
      <p:sp>
        <p:nvSpPr>
          <p:cNvPr id="396" name="Google Shape;396;p28"/>
          <p:cNvSpPr txBox="1"/>
          <p:nvPr/>
        </p:nvSpPr>
        <p:spPr>
          <a:xfrm>
            <a:off x="571500" y="571500"/>
            <a:ext cx="11601450" cy="6286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1" i="0" u="none" strike="noStrike" cap="none">
                <a:solidFill>
                  <a:srgbClr val="2C3E50"/>
                </a:solidFill>
                <a:latin typeface="Roboto Slab"/>
                <a:ea typeface="Roboto Slab"/>
                <a:cs typeface="Roboto Slab"/>
                <a:sym typeface="Roboto Slab"/>
              </a:rPr>
              <a:t>Παιχνίδι 5: Ε΄ Δημοτικού</a:t>
            </a:r>
            <a:endParaRPr/>
          </a:p>
        </p:txBody>
      </p:sp>
      <p:sp>
        <p:nvSpPr>
          <p:cNvPr id="397" name="Google Shape;397;p28"/>
          <p:cNvSpPr/>
          <p:nvPr/>
        </p:nvSpPr>
        <p:spPr>
          <a:xfrm>
            <a:off x="571500" y="1266825"/>
            <a:ext cx="11049000" cy="28575"/>
          </a:xfrm>
          <a:prstGeom prst="rect">
            <a:avLst/>
          </a:prstGeom>
          <a:solidFill>
            <a:srgbClr val="FFCA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nvGrpSpPr>
          <p:cNvPr id="7" name="Ομάδα 6">
            <a:extLst>
              <a:ext uri="{FF2B5EF4-FFF2-40B4-BE49-F238E27FC236}">
                <a16:creationId xmlns:a16="http://schemas.microsoft.com/office/drawing/2014/main" id="{76359062-DA25-9516-08D3-138F128DB4DD}"/>
              </a:ext>
            </a:extLst>
          </p:cNvPr>
          <p:cNvGrpSpPr/>
          <p:nvPr/>
        </p:nvGrpSpPr>
        <p:grpSpPr>
          <a:xfrm>
            <a:off x="8191659" y="549474"/>
            <a:ext cx="3691730" cy="6118026"/>
            <a:chOff x="8191659" y="549474"/>
            <a:chExt cx="3691730" cy="6118026"/>
          </a:xfrm>
        </p:grpSpPr>
        <p:sp>
          <p:nvSpPr>
            <p:cNvPr id="398" name="Google Shape;398;p28"/>
            <p:cNvSpPr txBox="1"/>
            <p:nvPr/>
          </p:nvSpPr>
          <p:spPr>
            <a:xfrm>
              <a:off x="11382375" y="6486525"/>
              <a:ext cx="428625" cy="1809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50" b="0" i="0" u="none" strike="noStrike" cap="none">
                  <a:solidFill>
                    <a:srgbClr val="90A4AE"/>
                  </a:solidFill>
                  <a:latin typeface="Open Sans"/>
                  <a:ea typeface="Open Sans"/>
                  <a:cs typeface="Open Sans"/>
                  <a:sym typeface="Open Sans"/>
                </a:rPr>
                <a:t>16 / 21</a:t>
              </a:r>
              <a:endParaRPr/>
            </a:p>
          </p:txBody>
        </p:sp>
        <p:pic>
          <p:nvPicPr>
            <p:cNvPr id="3" name="Εικόνα 2">
              <a:extLst>
                <a:ext uri="{FF2B5EF4-FFF2-40B4-BE49-F238E27FC236}">
                  <a16:creationId xmlns:a16="http://schemas.microsoft.com/office/drawing/2014/main" id="{B10636AD-A4F5-1743-05E4-E9F2361C75B6}"/>
                </a:ext>
              </a:extLst>
            </p:cNvPr>
            <p:cNvPicPr>
              <a:picLocks noChangeAspect="1"/>
            </p:cNvPicPr>
            <p:nvPr/>
          </p:nvPicPr>
          <p:blipFill>
            <a:blip r:embed="rId6"/>
            <a:stretch>
              <a:fillRect/>
            </a:stretch>
          </p:blipFill>
          <p:spPr>
            <a:xfrm>
              <a:off x="8191659" y="549474"/>
              <a:ext cx="3691730" cy="5537596"/>
            </a:xfrm>
            <a:prstGeom prst="rect">
              <a:avLst/>
            </a:prstGeom>
          </p:spPr>
        </p:pic>
        <p:sp>
          <p:nvSpPr>
            <p:cNvPr id="4" name="Ορθογώνιο 3">
              <a:extLst>
                <a:ext uri="{FF2B5EF4-FFF2-40B4-BE49-F238E27FC236}">
                  <a16:creationId xmlns:a16="http://schemas.microsoft.com/office/drawing/2014/main" id="{FEDEDF84-00B4-944B-6E15-25904933A314}"/>
                </a:ext>
              </a:extLst>
            </p:cNvPr>
            <p:cNvSpPr/>
            <p:nvPr/>
          </p:nvSpPr>
          <p:spPr>
            <a:xfrm>
              <a:off x="9321421" y="571500"/>
              <a:ext cx="2561968" cy="1304329"/>
            </a:xfrm>
            <a:prstGeom prst="rect">
              <a:avLst/>
            </a:prstGeom>
            <a:solidFill>
              <a:srgbClr val="FFF4D0"/>
            </a:solidFill>
            <a:ln>
              <a:solidFill>
                <a:srgbClr val="FFEDB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A1B60AA-3F4C-63AB-2784-A4383544C733}"/>
                </a:ext>
              </a:extLst>
            </p:cNvPr>
            <p:cNvSpPr txBox="1"/>
            <p:nvPr/>
          </p:nvSpPr>
          <p:spPr>
            <a:xfrm>
              <a:off x="9428374" y="939283"/>
              <a:ext cx="2340716" cy="646331"/>
            </a:xfrm>
            <a:prstGeom prst="rect">
              <a:avLst/>
            </a:prstGeom>
            <a:noFill/>
          </p:spPr>
          <p:txBody>
            <a:bodyPr wrap="square">
              <a:spAutoFit/>
            </a:bodyPr>
            <a:lstStyle/>
            <a:p>
              <a:pPr marL="0" marR="0" lvl="0" indent="0" algn="l" rtl="0">
                <a:spcBef>
                  <a:spcPts val="0"/>
                </a:spcBef>
                <a:spcAft>
                  <a:spcPts val="0"/>
                </a:spcAft>
                <a:buNone/>
              </a:pPr>
              <a:r>
                <a:rPr lang="el-GR" sz="1800" b="1" i="0" u="none" strike="noStrike" cap="none" dirty="0">
                  <a:solidFill>
                    <a:srgbClr val="0277BD"/>
                  </a:solidFill>
                  <a:latin typeface="Roboto Slab"/>
                  <a:ea typeface="Roboto Slab"/>
                  <a:cs typeface="Roboto Slab"/>
                  <a:sym typeface="Roboto Slab"/>
                </a:rPr>
                <a:t>Το Επιτραπέζιο </a:t>
              </a:r>
              <a:br>
                <a:rPr lang="el-GR" sz="1800" b="1" i="0" u="none" strike="noStrike" cap="none" dirty="0">
                  <a:solidFill>
                    <a:srgbClr val="0277BD"/>
                  </a:solidFill>
                  <a:latin typeface="Roboto Slab"/>
                  <a:ea typeface="Roboto Slab"/>
                  <a:cs typeface="Roboto Slab"/>
                  <a:sym typeface="Roboto Slab"/>
                </a:rPr>
              </a:br>
              <a:r>
                <a:rPr lang="el-GR" sz="1800" b="1" i="0" u="none" strike="noStrike" cap="none" dirty="0">
                  <a:solidFill>
                    <a:srgbClr val="0277BD"/>
                  </a:solidFill>
                  <a:latin typeface="Roboto Slab"/>
                  <a:ea typeface="Roboto Slab"/>
                  <a:cs typeface="Roboto Slab"/>
                  <a:sym typeface="Roboto Slab"/>
                </a:rPr>
                <a:t>των Προβλημάτων</a:t>
              </a:r>
              <a:endParaRPr lang="el-GR" sz="1800" dirty="0"/>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85">
          <a:extLst>
            <a:ext uri="{FF2B5EF4-FFF2-40B4-BE49-F238E27FC236}">
              <a16:creationId xmlns:a16="http://schemas.microsoft.com/office/drawing/2014/main" id="{1DA86EE8-67F1-D63E-EC37-C667D17712F7}"/>
            </a:ext>
          </a:extLst>
        </p:cNvPr>
        <p:cNvGrpSpPr/>
        <p:nvPr/>
      </p:nvGrpSpPr>
      <p:grpSpPr>
        <a:xfrm>
          <a:off x="0" y="0"/>
          <a:ext cx="0" cy="0"/>
          <a:chOff x="0" y="0"/>
          <a:chExt cx="0" cy="0"/>
        </a:xfrm>
      </p:grpSpPr>
      <p:pic>
        <p:nvPicPr>
          <p:cNvPr id="386" name="Google Shape;386;p28" descr="image.png">
            <a:extLst>
              <a:ext uri="{FF2B5EF4-FFF2-40B4-BE49-F238E27FC236}">
                <a16:creationId xmlns:a16="http://schemas.microsoft.com/office/drawing/2014/main" id="{07A93EFF-7D8A-5065-AC3B-79D9D9EAD068}"/>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387" name="Google Shape;387;p28" descr="image.png">
            <a:extLst>
              <a:ext uri="{FF2B5EF4-FFF2-40B4-BE49-F238E27FC236}">
                <a16:creationId xmlns:a16="http://schemas.microsoft.com/office/drawing/2014/main" id="{D01F8DB1-61AA-C312-F0E8-9FADCD339D75}"/>
              </a:ext>
            </a:extLst>
          </p:cNvPr>
          <p:cNvPicPr preferRelativeResize="0"/>
          <p:nvPr/>
        </p:nvPicPr>
        <p:blipFill rotWithShape="1">
          <a:blip r:embed="rId4">
            <a:alphaModFix/>
          </a:blip>
          <a:srcRect/>
          <a:stretch/>
        </p:blipFill>
        <p:spPr>
          <a:xfrm>
            <a:off x="571500" y="2234803"/>
            <a:ext cx="11049000" cy="3493293"/>
          </a:xfrm>
          <a:prstGeom prst="rect">
            <a:avLst/>
          </a:prstGeom>
          <a:noFill/>
          <a:ln>
            <a:noFill/>
          </a:ln>
        </p:spPr>
      </p:pic>
      <p:sp>
        <p:nvSpPr>
          <p:cNvPr id="390" name="Google Shape;390;p28">
            <a:extLst>
              <a:ext uri="{FF2B5EF4-FFF2-40B4-BE49-F238E27FC236}">
                <a16:creationId xmlns:a16="http://schemas.microsoft.com/office/drawing/2014/main" id="{F0B36D3E-8191-9028-3C75-73ED13260556}"/>
              </a:ext>
            </a:extLst>
          </p:cNvPr>
          <p:cNvSpPr/>
          <p:nvPr/>
        </p:nvSpPr>
        <p:spPr>
          <a:xfrm>
            <a:off x="5705049" y="1313075"/>
            <a:ext cx="1905000" cy="304800"/>
          </a:xfrm>
          <a:prstGeom prst="roundRect">
            <a:avLst>
              <a:gd name="adj" fmla="val 50000"/>
            </a:avLst>
          </a:prstGeom>
          <a:solidFill>
            <a:srgbClr val="FFEB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91" name="Google Shape;391;p28">
            <a:extLst>
              <a:ext uri="{FF2B5EF4-FFF2-40B4-BE49-F238E27FC236}">
                <a16:creationId xmlns:a16="http://schemas.microsoft.com/office/drawing/2014/main" id="{E3163E35-2795-9CB5-3E80-D71F9765CCDD}"/>
              </a:ext>
            </a:extLst>
          </p:cNvPr>
          <p:cNvSpPr txBox="1"/>
          <p:nvPr/>
        </p:nvSpPr>
        <p:spPr>
          <a:xfrm>
            <a:off x="5819348" y="1360699"/>
            <a:ext cx="2191887" cy="18466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200" b="1" i="0" u="none" strike="noStrike" cap="none" dirty="0">
                <a:solidFill>
                  <a:srgbClr val="E53935"/>
                </a:solidFill>
                <a:latin typeface="Open Sans"/>
                <a:ea typeface="Open Sans"/>
                <a:cs typeface="Open Sans"/>
                <a:sym typeface="Open Sans"/>
              </a:rPr>
              <a:t>Επ</a:t>
            </a:r>
            <a:r>
              <a:rPr lang="en-US" sz="1200" b="1" i="0" u="none" strike="noStrike" cap="none" dirty="0" err="1">
                <a:solidFill>
                  <a:srgbClr val="E53935"/>
                </a:solidFill>
                <a:latin typeface="Open Sans"/>
                <a:ea typeface="Open Sans"/>
                <a:cs typeface="Open Sans"/>
                <a:sym typeface="Open Sans"/>
              </a:rPr>
              <a:t>ίλυση</a:t>
            </a:r>
            <a:r>
              <a:rPr lang="en-US" sz="1200" b="1" i="0" u="none" strike="noStrike" cap="none" dirty="0">
                <a:solidFill>
                  <a:srgbClr val="E53935"/>
                </a:solidFill>
                <a:latin typeface="Open Sans"/>
                <a:ea typeface="Open Sans"/>
                <a:cs typeface="Open Sans"/>
                <a:sym typeface="Open Sans"/>
              </a:rPr>
              <a:t> </a:t>
            </a:r>
            <a:r>
              <a:rPr lang="en-US" sz="1200" b="1" i="0" u="none" strike="noStrike" cap="none" dirty="0" err="1">
                <a:solidFill>
                  <a:srgbClr val="E53935"/>
                </a:solidFill>
                <a:latin typeface="Open Sans"/>
                <a:ea typeface="Open Sans"/>
                <a:cs typeface="Open Sans"/>
                <a:sym typeface="Open Sans"/>
              </a:rPr>
              <a:t>Προ</a:t>
            </a:r>
            <a:r>
              <a:rPr lang="en-US" sz="1200" b="1" i="0" u="none" strike="noStrike" cap="none" dirty="0">
                <a:solidFill>
                  <a:srgbClr val="E53935"/>
                </a:solidFill>
                <a:latin typeface="Open Sans"/>
                <a:ea typeface="Open Sans"/>
                <a:cs typeface="Open Sans"/>
                <a:sym typeface="Open Sans"/>
              </a:rPr>
              <a:t>βλήματος</a:t>
            </a:r>
            <a:endParaRPr dirty="0"/>
          </a:p>
        </p:txBody>
      </p:sp>
      <p:sp>
        <p:nvSpPr>
          <p:cNvPr id="396" name="Google Shape;396;p28">
            <a:extLst>
              <a:ext uri="{FF2B5EF4-FFF2-40B4-BE49-F238E27FC236}">
                <a16:creationId xmlns:a16="http://schemas.microsoft.com/office/drawing/2014/main" id="{4169AFD9-2D2A-2733-C1B5-EB35CF331135}"/>
              </a:ext>
            </a:extLst>
          </p:cNvPr>
          <p:cNvSpPr txBox="1"/>
          <p:nvPr/>
        </p:nvSpPr>
        <p:spPr>
          <a:xfrm>
            <a:off x="571500" y="571500"/>
            <a:ext cx="11601450" cy="6286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1" i="0" u="none" strike="noStrike" cap="none">
                <a:solidFill>
                  <a:srgbClr val="2C3E50"/>
                </a:solidFill>
                <a:latin typeface="Roboto Slab"/>
                <a:ea typeface="Roboto Slab"/>
                <a:cs typeface="Roboto Slab"/>
                <a:sym typeface="Roboto Slab"/>
              </a:rPr>
              <a:t>Παιχνίδι 5: Ε΄ Δημοτικού</a:t>
            </a:r>
            <a:endParaRPr/>
          </a:p>
        </p:txBody>
      </p:sp>
      <p:sp>
        <p:nvSpPr>
          <p:cNvPr id="397" name="Google Shape;397;p28">
            <a:extLst>
              <a:ext uri="{FF2B5EF4-FFF2-40B4-BE49-F238E27FC236}">
                <a16:creationId xmlns:a16="http://schemas.microsoft.com/office/drawing/2014/main" id="{52EC0B07-D0C1-2596-83D6-AD51F6ED05FC}"/>
              </a:ext>
            </a:extLst>
          </p:cNvPr>
          <p:cNvSpPr/>
          <p:nvPr/>
        </p:nvSpPr>
        <p:spPr>
          <a:xfrm>
            <a:off x="571500" y="1266825"/>
            <a:ext cx="11049000" cy="28575"/>
          </a:xfrm>
          <a:prstGeom prst="rect">
            <a:avLst/>
          </a:prstGeom>
          <a:solidFill>
            <a:srgbClr val="FFCA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5" name="TextBox 4">
            <a:extLst>
              <a:ext uri="{FF2B5EF4-FFF2-40B4-BE49-F238E27FC236}">
                <a16:creationId xmlns:a16="http://schemas.microsoft.com/office/drawing/2014/main" id="{4AB0B297-2905-0A5C-F7C5-4B7E5170A41F}"/>
              </a:ext>
            </a:extLst>
          </p:cNvPr>
          <p:cNvSpPr txBox="1"/>
          <p:nvPr/>
        </p:nvSpPr>
        <p:spPr>
          <a:xfrm>
            <a:off x="736269" y="1771650"/>
            <a:ext cx="7916411" cy="4801314"/>
          </a:xfrm>
          <a:prstGeom prst="rect">
            <a:avLst/>
          </a:prstGeom>
          <a:noFill/>
        </p:spPr>
        <p:txBody>
          <a:bodyPr wrap="square">
            <a:spAutoFit/>
          </a:bodyPr>
          <a:lstStyle/>
          <a:p>
            <a:pPr>
              <a:buNone/>
            </a:pPr>
            <a:r>
              <a:rPr lang="el-GR" sz="1800" b="1" dirty="0"/>
              <a:t>🎲 Ιδέα για εκπαιδευτικό επιτραπέζιο: «Η Αποστολή της Ομάδας»</a:t>
            </a:r>
          </a:p>
          <a:p>
            <a:pPr>
              <a:buNone/>
            </a:pPr>
            <a:r>
              <a:rPr lang="el-GR" sz="1800" b="1" dirty="0"/>
              <a:t>Σκοπός:</a:t>
            </a:r>
            <a:r>
              <a:rPr lang="el-GR" sz="1800" dirty="0"/>
              <a:t> Να ενισχυθεί η συνεργασία και η μαθηματική σκέψη μέσα από γρίφους και προκλήσεις.</a:t>
            </a:r>
            <a:br>
              <a:rPr lang="el-GR" sz="1800" dirty="0"/>
            </a:br>
            <a:endParaRPr lang="el-GR" sz="1800" dirty="0"/>
          </a:p>
          <a:p>
            <a:pPr>
              <a:buNone/>
            </a:pPr>
            <a:r>
              <a:rPr lang="el-GR" sz="1800" b="1" dirty="0"/>
              <a:t>🧩 Δομή παιχνιδιού:</a:t>
            </a:r>
          </a:p>
          <a:p>
            <a:pPr>
              <a:buFont typeface="Arial" panose="020B0604020202020204" pitchFamily="34" charset="0"/>
              <a:buChar char="•"/>
            </a:pPr>
            <a:r>
              <a:rPr lang="el-GR" sz="1800" b="1" dirty="0"/>
              <a:t>Ταμπλό</a:t>
            </a:r>
            <a:r>
              <a:rPr lang="el-GR" sz="1800" dirty="0"/>
              <a:t> με τετράγωνα: «Πρόβλημα», «Πήδα», «1 θέση πίσω», «Μπόνους»</a:t>
            </a:r>
          </a:p>
          <a:p>
            <a:pPr>
              <a:buFont typeface="Arial" panose="020B0604020202020204" pitchFamily="34" charset="0"/>
              <a:buChar char="•"/>
            </a:pPr>
            <a:r>
              <a:rPr lang="el-GR" sz="1800" b="1" dirty="0"/>
              <a:t>Κάρτες προβλημάτων</a:t>
            </a:r>
            <a:r>
              <a:rPr lang="el-GR" sz="1800" dirty="0"/>
              <a:t>: Μαθηματικά, λογικοί γρίφοι, γλωσσικά παιχνίδια</a:t>
            </a:r>
          </a:p>
          <a:p>
            <a:pPr>
              <a:buFont typeface="Arial" panose="020B0604020202020204" pitchFamily="34" charset="0"/>
              <a:buChar char="•"/>
            </a:pPr>
            <a:r>
              <a:rPr lang="el-GR" sz="1800" b="1" dirty="0"/>
              <a:t>Ζάρι</a:t>
            </a:r>
            <a:r>
              <a:rPr lang="el-GR" sz="1800" dirty="0"/>
              <a:t>: Προχωράς μόνο αν λύσει η ομάδα το πρόβλημα του τετραγώνου</a:t>
            </a:r>
          </a:p>
          <a:p>
            <a:pPr>
              <a:buFont typeface="Arial" panose="020B0604020202020204" pitchFamily="34" charset="0"/>
              <a:buChar char="•"/>
            </a:pPr>
            <a:r>
              <a:rPr lang="el-GR" sz="1800" b="1" dirty="0"/>
              <a:t>Στόχος</a:t>
            </a:r>
            <a:r>
              <a:rPr lang="el-GR" sz="1800" dirty="0"/>
              <a:t>: Να φτάσει η ομάδα στο «Τέλος» με τις περισσότερες σωστές λύσεις</a:t>
            </a:r>
            <a:br>
              <a:rPr lang="el-GR" sz="1800" dirty="0"/>
            </a:br>
            <a:endParaRPr lang="el-GR" sz="1800" dirty="0"/>
          </a:p>
          <a:p>
            <a:pPr>
              <a:buNone/>
            </a:pPr>
            <a:r>
              <a:rPr lang="el-GR" sz="1800" b="1" dirty="0"/>
              <a:t>👥 Ρόλοι παικτών:</a:t>
            </a:r>
          </a:p>
          <a:p>
            <a:pPr>
              <a:buFont typeface="Arial" panose="020B0604020202020204" pitchFamily="34" charset="0"/>
              <a:buChar char="•"/>
            </a:pPr>
            <a:r>
              <a:rPr lang="el-GR" sz="1800" b="1" dirty="0"/>
              <a:t>Συντονιστής</a:t>
            </a:r>
            <a:r>
              <a:rPr lang="el-GR" sz="1800" dirty="0"/>
              <a:t>: Διαβάζει την κάρτα</a:t>
            </a:r>
          </a:p>
          <a:p>
            <a:pPr>
              <a:buFont typeface="Arial" panose="020B0604020202020204" pitchFamily="34" charset="0"/>
              <a:buChar char="•"/>
            </a:pPr>
            <a:r>
              <a:rPr lang="el-GR" sz="1800" b="1" dirty="0"/>
              <a:t>Λύτης</a:t>
            </a:r>
            <a:r>
              <a:rPr lang="el-GR" sz="1800" dirty="0"/>
              <a:t>: Προτείνει λύση</a:t>
            </a:r>
          </a:p>
          <a:p>
            <a:pPr>
              <a:buFont typeface="Arial" panose="020B0604020202020204" pitchFamily="34" charset="0"/>
              <a:buChar char="•"/>
            </a:pPr>
            <a:r>
              <a:rPr lang="el-GR" sz="1800" b="1" dirty="0"/>
              <a:t>Ελεγκτής</a:t>
            </a:r>
            <a:r>
              <a:rPr lang="el-GR" sz="1800" dirty="0"/>
              <a:t>: Ελέγχει την ορθότητα</a:t>
            </a:r>
          </a:p>
          <a:p>
            <a:pPr>
              <a:buFont typeface="Arial" panose="020B0604020202020204" pitchFamily="34" charset="0"/>
              <a:buChar char="•"/>
            </a:pPr>
            <a:r>
              <a:rPr lang="el-GR" sz="1800" b="1" dirty="0" err="1"/>
              <a:t>Καταγραφέας</a:t>
            </a:r>
            <a:r>
              <a:rPr lang="el-GR" sz="1800" dirty="0"/>
              <a:t>: Σημειώνει την πρόοδο</a:t>
            </a:r>
          </a:p>
        </p:txBody>
      </p:sp>
      <p:pic>
        <p:nvPicPr>
          <p:cNvPr id="8" name="Εικόνα 7">
            <a:extLst>
              <a:ext uri="{FF2B5EF4-FFF2-40B4-BE49-F238E27FC236}">
                <a16:creationId xmlns:a16="http://schemas.microsoft.com/office/drawing/2014/main" id="{7FFB013A-DB41-B5B1-D2BD-EA95FA36105B}"/>
              </a:ext>
            </a:extLst>
          </p:cNvPr>
          <p:cNvPicPr>
            <a:picLocks noChangeAspect="1"/>
          </p:cNvPicPr>
          <p:nvPr/>
        </p:nvPicPr>
        <p:blipFill>
          <a:blip r:embed="rId5">
            <a:clrChange>
              <a:clrFrom>
                <a:srgbClr val="FFFCF5"/>
              </a:clrFrom>
              <a:clrTo>
                <a:srgbClr val="FFFCF5">
                  <a:alpha val="0"/>
                </a:srgbClr>
              </a:clrTo>
            </a:clrChange>
          </a:blip>
          <a:stretch>
            <a:fillRect/>
          </a:stretch>
        </p:blipFill>
        <p:spPr>
          <a:xfrm>
            <a:off x="7885510" y="1650206"/>
            <a:ext cx="4287440" cy="3784997"/>
          </a:xfrm>
          <a:prstGeom prst="rect">
            <a:avLst/>
          </a:prstGeom>
        </p:spPr>
      </p:pic>
    </p:spTree>
    <p:extLst>
      <p:ext uri="{BB962C8B-B14F-4D97-AF65-F5344CB8AC3E}">
        <p14:creationId xmlns:p14="http://schemas.microsoft.com/office/powerpoint/2010/main" val="1090819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4"/>
        <p:cNvGrpSpPr/>
        <p:nvPr/>
      </p:nvGrpSpPr>
      <p:grpSpPr>
        <a:xfrm>
          <a:off x="0" y="0"/>
          <a:ext cx="0" cy="0"/>
          <a:chOff x="0" y="0"/>
          <a:chExt cx="0" cy="0"/>
        </a:xfrm>
      </p:grpSpPr>
      <p:pic>
        <p:nvPicPr>
          <p:cNvPr id="95" name="Google Shape;95;p14"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96" name="Google Shape;96;p14"/>
          <p:cNvSpPr txBox="1"/>
          <p:nvPr/>
        </p:nvSpPr>
        <p:spPr>
          <a:xfrm>
            <a:off x="571500" y="1885950"/>
            <a:ext cx="5286375" cy="670321"/>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2C3E50"/>
                </a:solidFill>
                <a:latin typeface="Open Sans"/>
                <a:ea typeface="Open Sans"/>
                <a:cs typeface="Open Sans"/>
                <a:sym typeface="Open Sans"/>
              </a:rPr>
              <a:t>Από τη "μεταβίβαση γνώσης" στην "κατασκευή γνώσης".</a:t>
            </a:r>
            <a:endParaRPr/>
          </a:p>
        </p:txBody>
      </p:sp>
      <p:pic>
        <p:nvPicPr>
          <p:cNvPr id="97" name="Google Shape;97;p14"/>
          <p:cNvPicPr preferRelativeResize="0"/>
          <p:nvPr/>
        </p:nvPicPr>
        <p:blipFill rotWithShape="1">
          <a:blip r:embed="rId4">
            <a:alphaModFix/>
          </a:blip>
          <a:srcRect t="22152" b="13300"/>
          <a:stretch>
            <a:fillRect/>
          </a:stretch>
        </p:blipFill>
        <p:spPr>
          <a:xfrm>
            <a:off x="6348414" y="2289274"/>
            <a:ext cx="5286373" cy="31274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9" name="Google Shape;99;p14"/>
          <p:cNvSpPr txBox="1"/>
          <p:nvPr/>
        </p:nvSpPr>
        <p:spPr>
          <a:xfrm>
            <a:off x="952500" y="2708671"/>
            <a:ext cx="4905375" cy="1005482"/>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2C3E50"/>
                </a:solidFill>
                <a:latin typeface="Open Sans"/>
                <a:ea typeface="Open Sans"/>
                <a:cs typeface="Open Sans"/>
                <a:sym typeface="Open Sans"/>
              </a:rPr>
              <a:t>Κονστρουκτιβισμός (Von Glasersfeld):</a:t>
            </a:r>
            <a:r>
              <a:rPr lang="en-US" sz="1650" b="0" i="0" u="none" strike="noStrike" cap="none">
                <a:solidFill>
                  <a:srgbClr val="2C3E50"/>
                </a:solidFill>
                <a:latin typeface="Open Sans"/>
                <a:ea typeface="Open Sans"/>
                <a:cs typeface="Open Sans"/>
                <a:sym typeface="Open Sans"/>
              </a:rPr>
              <a:t> Η γνώση κατασκευάζεται ενεργά από τον μαθητή, δεν μεταδίδεται παθητικά.</a:t>
            </a:r>
            <a:endParaRPr/>
          </a:p>
        </p:txBody>
      </p:sp>
      <p:sp>
        <p:nvSpPr>
          <p:cNvPr id="100" name="Google Shape;100;p14"/>
          <p:cNvSpPr txBox="1"/>
          <p:nvPr/>
        </p:nvSpPr>
        <p:spPr>
          <a:xfrm>
            <a:off x="952500" y="3952279"/>
            <a:ext cx="4905375" cy="1340643"/>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2C3E50"/>
                </a:solidFill>
                <a:latin typeface="Open Sans"/>
                <a:ea typeface="Open Sans"/>
                <a:cs typeface="Open Sans"/>
                <a:sym typeface="Open Sans"/>
              </a:rPr>
              <a:t>Κοινωνική Αλληλεπίδραση (Vygotsky):</a:t>
            </a:r>
            <a:r>
              <a:rPr lang="en-US" sz="1650" b="0" i="0" u="none" strike="noStrike" cap="none">
                <a:solidFill>
                  <a:srgbClr val="2C3E50"/>
                </a:solidFill>
                <a:latin typeface="Open Sans"/>
                <a:ea typeface="Open Sans"/>
                <a:cs typeface="Open Sans"/>
                <a:sym typeface="Open Sans"/>
              </a:rPr>
              <a:t> Η μάθηση είναι κοινωνική διαδικασία. Η Ζώνη Εγγύς Ανάπτυξης (ZPD) επεκτείνεται μέσω της συνεργασίας.</a:t>
            </a:r>
            <a:endParaRPr/>
          </a:p>
        </p:txBody>
      </p:sp>
      <p:sp>
        <p:nvSpPr>
          <p:cNvPr id="101" name="Google Shape;101;p14"/>
          <p:cNvSpPr txBox="1"/>
          <p:nvPr/>
        </p:nvSpPr>
        <p:spPr>
          <a:xfrm>
            <a:off x="952500" y="5531048"/>
            <a:ext cx="4905375" cy="670321"/>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2C3E50"/>
                </a:solidFill>
                <a:latin typeface="Open Sans"/>
                <a:ea typeface="Open Sans"/>
                <a:cs typeface="Open Sans"/>
                <a:sym typeface="Open Sans"/>
              </a:rPr>
              <a:t>Μαθηματικός Λόγος:</a:t>
            </a:r>
            <a:r>
              <a:rPr lang="en-US" sz="1650" b="0" i="0" u="none" strike="noStrike" cap="none">
                <a:solidFill>
                  <a:srgbClr val="2C3E50"/>
                </a:solidFill>
                <a:latin typeface="Open Sans"/>
                <a:ea typeface="Open Sans"/>
                <a:cs typeface="Open Sans"/>
                <a:sym typeface="Open Sans"/>
              </a:rPr>
              <a:t> Η τάξη ως κοινότητα που συζητά, υποθέτει και δικαιολογεί.</a:t>
            </a:r>
            <a:endParaRPr/>
          </a:p>
        </p:txBody>
      </p:sp>
      <p:pic>
        <p:nvPicPr>
          <p:cNvPr id="102" name="Google Shape;102;p14" descr="image.png"/>
          <p:cNvPicPr preferRelativeResize="0"/>
          <p:nvPr/>
        </p:nvPicPr>
        <p:blipFill rotWithShape="1">
          <a:blip r:embed="rId5">
            <a:alphaModFix/>
          </a:blip>
          <a:srcRect/>
          <a:stretch/>
        </p:blipFill>
        <p:spPr>
          <a:xfrm>
            <a:off x="571500" y="2765821"/>
            <a:ext cx="228600" cy="228600"/>
          </a:xfrm>
          <a:prstGeom prst="rect">
            <a:avLst/>
          </a:prstGeom>
          <a:noFill/>
          <a:ln>
            <a:noFill/>
          </a:ln>
        </p:spPr>
      </p:pic>
      <p:pic>
        <p:nvPicPr>
          <p:cNvPr id="103" name="Google Shape;103;p14" descr="image.png"/>
          <p:cNvPicPr preferRelativeResize="0"/>
          <p:nvPr/>
        </p:nvPicPr>
        <p:blipFill rotWithShape="1">
          <a:blip r:embed="rId6">
            <a:alphaModFix/>
          </a:blip>
          <a:srcRect/>
          <a:stretch/>
        </p:blipFill>
        <p:spPr>
          <a:xfrm>
            <a:off x="571500" y="4009429"/>
            <a:ext cx="285750" cy="228600"/>
          </a:xfrm>
          <a:prstGeom prst="rect">
            <a:avLst/>
          </a:prstGeom>
          <a:noFill/>
          <a:ln>
            <a:noFill/>
          </a:ln>
        </p:spPr>
      </p:pic>
      <p:pic>
        <p:nvPicPr>
          <p:cNvPr id="104" name="Google Shape;104;p14" descr="image.png"/>
          <p:cNvPicPr preferRelativeResize="0"/>
          <p:nvPr/>
        </p:nvPicPr>
        <p:blipFill rotWithShape="1">
          <a:blip r:embed="rId7">
            <a:alphaModFix/>
          </a:blip>
          <a:srcRect/>
          <a:stretch/>
        </p:blipFill>
        <p:spPr>
          <a:xfrm>
            <a:off x="571500" y="5588198"/>
            <a:ext cx="285750" cy="228600"/>
          </a:xfrm>
          <a:prstGeom prst="rect">
            <a:avLst/>
          </a:prstGeom>
          <a:noFill/>
          <a:ln>
            <a:noFill/>
          </a:ln>
        </p:spPr>
      </p:pic>
      <p:sp>
        <p:nvSpPr>
          <p:cNvPr id="105" name="Google Shape;105;p14"/>
          <p:cNvSpPr txBox="1"/>
          <p:nvPr/>
        </p:nvSpPr>
        <p:spPr>
          <a:xfrm>
            <a:off x="571500" y="571500"/>
            <a:ext cx="11601450" cy="6286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1" i="0" u="none" strike="noStrike" cap="none">
                <a:solidFill>
                  <a:srgbClr val="2C3E50"/>
                </a:solidFill>
                <a:latin typeface="Roboto Slab"/>
                <a:ea typeface="Roboto Slab"/>
                <a:cs typeface="Roboto Slab"/>
                <a:sym typeface="Roboto Slab"/>
              </a:rPr>
              <a:t>Σύγχρονες Τάσεις στη Διδακτική</a:t>
            </a:r>
            <a:endParaRPr/>
          </a:p>
        </p:txBody>
      </p:sp>
      <p:sp>
        <p:nvSpPr>
          <p:cNvPr id="106" name="Google Shape;106;p14"/>
          <p:cNvSpPr/>
          <p:nvPr/>
        </p:nvSpPr>
        <p:spPr>
          <a:xfrm>
            <a:off x="571500" y="1266825"/>
            <a:ext cx="11049000" cy="28575"/>
          </a:xfrm>
          <a:prstGeom prst="rect">
            <a:avLst/>
          </a:prstGeom>
          <a:solidFill>
            <a:srgbClr val="FFCA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07" name="Google Shape;107;p14"/>
          <p:cNvSpPr txBox="1"/>
          <p:nvPr/>
        </p:nvSpPr>
        <p:spPr>
          <a:xfrm>
            <a:off x="11458575" y="6486525"/>
            <a:ext cx="352425" cy="1809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50" b="0" i="0" u="none" strike="noStrike" cap="none">
                <a:solidFill>
                  <a:srgbClr val="90A4AE"/>
                </a:solidFill>
                <a:latin typeface="Open Sans"/>
                <a:ea typeface="Open Sans"/>
                <a:cs typeface="Open Sans"/>
                <a:sym typeface="Open Sans"/>
              </a:rPr>
              <a:t>2 / 21</a:t>
            </a:r>
            <a:endParaRPr/>
          </a:p>
        </p:txBody>
      </p:sp>
      <p:sp>
        <p:nvSpPr>
          <p:cNvPr id="2" name="TextBox 1">
            <a:extLst>
              <a:ext uri="{FF2B5EF4-FFF2-40B4-BE49-F238E27FC236}">
                <a16:creationId xmlns:a16="http://schemas.microsoft.com/office/drawing/2014/main" id="{E1829675-76EA-6EF1-F1A3-B877C6A98926}"/>
              </a:ext>
            </a:extLst>
          </p:cNvPr>
          <p:cNvSpPr txBox="1"/>
          <p:nvPr/>
        </p:nvSpPr>
        <p:spPr>
          <a:xfrm rot="16200000">
            <a:off x="11398057" y="5963845"/>
            <a:ext cx="1303562" cy="215444"/>
          </a:xfrm>
          <a:prstGeom prst="rect">
            <a:avLst/>
          </a:prstGeom>
          <a:noFill/>
        </p:spPr>
        <p:txBody>
          <a:bodyPr wrap="none" rtlCol="0">
            <a:spAutoFit/>
          </a:bodyPr>
          <a:lstStyle/>
          <a:p>
            <a:r>
              <a:rPr lang="el-GR" sz="800" dirty="0">
                <a:solidFill>
                  <a:srgbClr val="00B0F0"/>
                </a:solidFill>
              </a:rPr>
              <a:t>©Παπανικολάου Γ. 2025</a:t>
            </a:r>
            <a:endParaRPr lang="en-US" sz="800" dirty="0">
              <a:solidFill>
                <a:srgbClr val="00B0F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02"/>
        <p:cNvGrpSpPr/>
        <p:nvPr/>
      </p:nvGrpSpPr>
      <p:grpSpPr>
        <a:xfrm>
          <a:off x="0" y="0"/>
          <a:ext cx="0" cy="0"/>
          <a:chOff x="0" y="0"/>
          <a:chExt cx="0" cy="0"/>
        </a:xfrm>
      </p:grpSpPr>
      <p:pic>
        <p:nvPicPr>
          <p:cNvPr id="403" name="Google Shape;403;p29"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404" name="Google Shape;404;p29" descr="image.png"/>
          <p:cNvPicPr preferRelativeResize="0"/>
          <p:nvPr/>
        </p:nvPicPr>
        <p:blipFill rotWithShape="1">
          <a:blip r:embed="rId4">
            <a:alphaModFix/>
          </a:blip>
          <a:srcRect/>
          <a:stretch/>
        </p:blipFill>
        <p:spPr>
          <a:xfrm>
            <a:off x="571500" y="2067222"/>
            <a:ext cx="11049000" cy="3828454"/>
          </a:xfrm>
          <a:prstGeom prst="rect">
            <a:avLst/>
          </a:prstGeom>
          <a:noFill/>
          <a:ln>
            <a:noFill/>
          </a:ln>
        </p:spPr>
      </p:pic>
      <p:pic>
        <p:nvPicPr>
          <p:cNvPr id="405" name="Google Shape;405;p29" descr="image.png"/>
          <p:cNvPicPr preferRelativeResize="0"/>
          <p:nvPr/>
        </p:nvPicPr>
        <p:blipFill rotWithShape="1">
          <a:blip r:embed="rId5">
            <a:alphaModFix/>
          </a:blip>
          <a:srcRect/>
          <a:stretch/>
        </p:blipFill>
        <p:spPr>
          <a:xfrm>
            <a:off x="1219200" y="3373784"/>
            <a:ext cx="857250" cy="762000"/>
          </a:xfrm>
          <a:prstGeom prst="rect">
            <a:avLst/>
          </a:prstGeom>
          <a:noFill/>
          <a:ln>
            <a:noFill/>
          </a:ln>
        </p:spPr>
      </p:pic>
      <p:sp>
        <p:nvSpPr>
          <p:cNvPr id="406" name="Google Shape;406;p29"/>
          <p:cNvSpPr txBox="1"/>
          <p:nvPr/>
        </p:nvSpPr>
        <p:spPr>
          <a:xfrm>
            <a:off x="933450" y="4354859"/>
            <a:ext cx="1428750" cy="24378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200" b="1" i="0" u="none" strike="noStrike" cap="none">
                <a:solidFill>
                  <a:srgbClr val="00897B"/>
                </a:solidFill>
                <a:latin typeface="Open Sans"/>
                <a:ea typeface="Open Sans"/>
                <a:cs typeface="Open Sans"/>
                <a:sym typeface="Open Sans"/>
              </a:rPr>
              <a:t>Κατασκευής</a:t>
            </a:r>
            <a:endParaRPr/>
          </a:p>
        </p:txBody>
      </p:sp>
      <p:sp>
        <p:nvSpPr>
          <p:cNvPr id="407" name="Google Shape;407;p29"/>
          <p:cNvSpPr/>
          <p:nvPr/>
        </p:nvSpPr>
        <p:spPr>
          <a:xfrm>
            <a:off x="2647950" y="2352972"/>
            <a:ext cx="1533525" cy="304800"/>
          </a:xfrm>
          <a:prstGeom prst="roundRect">
            <a:avLst>
              <a:gd name="adj" fmla="val 50000"/>
            </a:avLst>
          </a:prstGeom>
          <a:solidFill>
            <a:srgbClr val="E0F2F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408" name="Google Shape;408;p29"/>
          <p:cNvSpPr txBox="1"/>
          <p:nvPr/>
        </p:nvSpPr>
        <p:spPr>
          <a:xfrm>
            <a:off x="2762250" y="2400597"/>
            <a:ext cx="1419225" cy="18466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200" b="1" i="0" u="none" strike="noStrike" cap="none" dirty="0" err="1">
                <a:solidFill>
                  <a:srgbClr val="00897B"/>
                </a:solidFill>
                <a:latin typeface="Open Sans"/>
                <a:ea typeface="Open Sans"/>
                <a:cs typeface="Open Sans"/>
                <a:sym typeface="Open Sans"/>
              </a:rPr>
              <a:t>Όγκος</a:t>
            </a:r>
            <a:r>
              <a:rPr lang="en-US" sz="1200" b="1" i="0" u="none" strike="noStrike" cap="none" dirty="0">
                <a:solidFill>
                  <a:srgbClr val="00897B"/>
                </a:solidFill>
                <a:latin typeface="Open Sans"/>
                <a:ea typeface="Open Sans"/>
                <a:cs typeface="Open Sans"/>
                <a:sym typeface="Open Sans"/>
              </a:rPr>
              <a:t> &amp; </a:t>
            </a:r>
            <a:r>
              <a:rPr lang="en-US" sz="1200" b="1" i="0" u="none" strike="noStrike" cap="none" dirty="0" err="1">
                <a:solidFill>
                  <a:srgbClr val="00897B"/>
                </a:solidFill>
                <a:latin typeface="Open Sans"/>
                <a:ea typeface="Open Sans"/>
                <a:cs typeface="Open Sans"/>
                <a:sym typeface="Open Sans"/>
              </a:rPr>
              <a:t>Εμ</a:t>
            </a:r>
            <a:r>
              <a:rPr lang="en-US" sz="1200" b="1" i="0" u="none" strike="noStrike" cap="none" dirty="0">
                <a:solidFill>
                  <a:srgbClr val="00897B"/>
                </a:solidFill>
                <a:latin typeface="Open Sans"/>
                <a:ea typeface="Open Sans"/>
                <a:cs typeface="Open Sans"/>
                <a:sym typeface="Open Sans"/>
              </a:rPr>
              <a:t>βαδόν</a:t>
            </a:r>
            <a:endParaRPr dirty="0"/>
          </a:p>
        </p:txBody>
      </p:sp>
      <p:sp>
        <p:nvSpPr>
          <p:cNvPr id="409" name="Google Shape;409;p29"/>
          <p:cNvSpPr txBox="1"/>
          <p:nvPr/>
        </p:nvSpPr>
        <p:spPr>
          <a:xfrm>
            <a:off x="2647950" y="2753022"/>
            <a:ext cx="9121140" cy="4095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1" i="0" u="none" strike="noStrike" cap="none">
                <a:solidFill>
                  <a:srgbClr val="0277BD"/>
                </a:solidFill>
                <a:latin typeface="Roboto Slab"/>
                <a:ea typeface="Roboto Slab"/>
                <a:cs typeface="Roboto Slab"/>
                <a:sym typeface="Roboto Slab"/>
              </a:rPr>
              <a:t>Η Πόλη του Όγκου</a:t>
            </a:r>
            <a:endParaRPr/>
          </a:p>
        </p:txBody>
      </p:sp>
      <p:sp>
        <p:nvSpPr>
          <p:cNvPr id="410" name="Google Shape;410;p29"/>
          <p:cNvSpPr txBox="1"/>
          <p:nvPr/>
        </p:nvSpPr>
        <p:spPr>
          <a:xfrm>
            <a:off x="2647950" y="3372147"/>
            <a:ext cx="8686800" cy="33516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2C3E50"/>
                </a:solidFill>
                <a:latin typeface="Open Sans"/>
                <a:ea typeface="Open Sans"/>
                <a:cs typeface="Open Sans"/>
                <a:sym typeface="Open Sans"/>
              </a:rPr>
              <a:t>Υλικά:</a:t>
            </a:r>
            <a:r>
              <a:rPr lang="en-US" sz="1650" b="0" i="0" u="none" strike="noStrike" cap="none">
                <a:solidFill>
                  <a:srgbClr val="2C3E50"/>
                </a:solidFill>
                <a:latin typeface="Open Sans"/>
                <a:ea typeface="Open Sans"/>
                <a:cs typeface="Open Sans"/>
                <a:sym typeface="Open Sans"/>
              </a:rPr>
              <a:t> Κύβοι, κουτιά, χάρακες.</a:t>
            </a:r>
            <a:endParaRPr/>
          </a:p>
        </p:txBody>
      </p:sp>
      <p:sp>
        <p:nvSpPr>
          <p:cNvPr id="411" name="Google Shape;411;p29"/>
          <p:cNvSpPr txBox="1"/>
          <p:nvPr/>
        </p:nvSpPr>
        <p:spPr>
          <a:xfrm>
            <a:off x="2647950" y="3916858"/>
            <a:ext cx="8686800" cy="1005482"/>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2C3E50"/>
                </a:solidFill>
                <a:latin typeface="Open Sans"/>
                <a:ea typeface="Open Sans"/>
                <a:cs typeface="Open Sans"/>
                <a:sym typeface="Open Sans"/>
              </a:rPr>
              <a:t>Περιγραφή:</a:t>
            </a:r>
            <a:r>
              <a:rPr lang="en-US" sz="1650" b="0" i="0" u="none" strike="noStrike" cap="none">
                <a:solidFill>
                  <a:srgbClr val="2C3E50"/>
                </a:solidFill>
                <a:latin typeface="Open Sans"/>
                <a:ea typeface="Open Sans"/>
                <a:cs typeface="Open Sans"/>
                <a:sym typeface="Open Sans"/>
              </a:rPr>
              <a:t> Τα παιδιά είναι "αρχιτέκτονες". Πρέπει να χτίσουν κτίρια με συγκεκριμένο όγκο (π.χ. 24 κυβικές μονάδες) αλλά διαφορετικά σχήματα και να υπολογίσουν το κόστος.</a:t>
            </a:r>
            <a:endParaRPr/>
          </a:p>
        </p:txBody>
      </p:sp>
      <p:sp>
        <p:nvSpPr>
          <p:cNvPr id="412" name="Google Shape;412;p29"/>
          <p:cNvSpPr txBox="1"/>
          <p:nvPr/>
        </p:nvSpPr>
        <p:spPr>
          <a:xfrm>
            <a:off x="2647950" y="5131891"/>
            <a:ext cx="8686800" cy="33516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2C3E50"/>
                </a:solidFill>
                <a:latin typeface="Open Sans"/>
                <a:ea typeface="Open Sans"/>
                <a:cs typeface="Open Sans"/>
                <a:sym typeface="Open Sans"/>
              </a:rPr>
              <a:t>Στόχος:</a:t>
            </a:r>
            <a:r>
              <a:rPr lang="en-US" sz="1650" b="0" i="0" u="none" strike="noStrike" cap="none">
                <a:solidFill>
                  <a:srgbClr val="2C3E50"/>
                </a:solidFill>
                <a:latin typeface="Open Sans"/>
                <a:ea typeface="Open Sans"/>
                <a:cs typeface="Open Sans"/>
                <a:sym typeface="Open Sans"/>
              </a:rPr>
              <a:t> Κατανόηση όγκου vs εμβαδού, εφαρμογή σε τρισδιάστατο χώρο.</a:t>
            </a:r>
            <a:endParaRPr/>
          </a:p>
        </p:txBody>
      </p:sp>
      <p:sp>
        <p:nvSpPr>
          <p:cNvPr id="413" name="Google Shape;413;p29"/>
          <p:cNvSpPr txBox="1"/>
          <p:nvPr/>
        </p:nvSpPr>
        <p:spPr>
          <a:xfrm>
            <a:off x="571500" y="571500"/>
            <a:ext cx="11601450" cy="6286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1" i="0" u="none" strike="noStrike" cap="none">
                <a:solidFill>
                  <a:srgbClr val="2C3E50"/>
                </a:solidFill>
                <a:latin typeface="Roboto Slab"/>
                <a:ea typeface="Roboto Slab"/>
                <a:cs typeface="Roboto Slab"/>
                <a:sym typeface="Roboto Slab"/>
              </a:rPr>
              <a:t>Παιχνίδι 6: ΣΤ΄ Δημοτικού</a:t>
            </a:r>
            <a:endParaRPr/>
          </a:p>
        </p:txBody>
      </p:sp>
      <p:sp>
        <p:nvSpPr>
          <p:cNvPr id="414" name="Google Shape;414;p29"/>
          <p:cNvSpPr/>
          <p:nvPr/>
        </p:nvSpPr>
        <p:spPr>
          <a:xfrm>
            <a:off x="571500" y="1266825"/>
            <a:ext cx="11049000" cy="28575"/>
          </a:xfrm>
          <a:prstGeom prst="rect">
            <a:avLst/>
          </a:prstGeom>
          <a:solidFill>
            <a:srgbClr val="FFCA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415" name="Google Shape;415;p29"/>
          <p:cNvSpPr txBox="1"/>
          <p:nvPr/>
        </p:nvSpPr>
        <p:spPr>
          <a:xfrm>
            <a:off x="11382375" y="6486525"/>
            <a:ext cx="428625" cy="1809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50" b="0" i="0" u="none" strike="noStrike" cap="none">
                <a:solidFill>
                  <a:srgbClr val="90A4AE"/>
                </a:solidFill>
                <a:latin typeface="Open Sans"/>
                <a:ea typeface="Open Sans"/>
                <a:cs typeface="Open Sans"/>
                <a:sym typeface="Open Sans"/>
              </a:rPr>
              <a:t>17 / 21</a:t>
            </a:r>
            <a:endParaRPr/>
          </a:p>
        </p:txBody>
      </p:sp>
      <p:pic>
        <p:nvPicPr>
          <p:cNvPr id="2" name="Εικόνα 1">
            <a:extLst>
              <a:ext uri="{FF2B5EF4-FFF2-40B4-BE49-F238E27FC236}">
                <a16:creationId xmlns:a16="http://schemas.microsoft.com/office/drawing/2014/main" id="{7EF49A89-5E7A-C582-D55C-D5D4F14BC27D}"/>
              </a:ext>
            </a:extLst>
          </p:cNvPr>
          <p:cNvPicPr>
            <a:picLocks noChangeAspect="1"/>
          </p:cNvPicPr>
          <p:nvPr/>
        </p:nvPicPr>
        <p:blipFill>
          <a:blip r:embed="rId6"/>
          <a:stretch>
            <a:fillRect/>
          </a:stretch>
        </p:blipFill>
        <p:spPr>
          <a:xfrm>
            <a:off x="6850039" y="515097"/>
            <a:ext cx="4770461" cy="318030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19"/>
        <p:cNvGrpSpPr/>
        <p:nvPr/>
      </p:nvGrpSpPr>
      <p:grpSpPr>
        <a:xfrm>
          <a:off x="0" y="0"/>
          <a:ext cx="0" cy="0"/>
          <a:chOff x="0" y="0"/>
          <a:chExt cx="0" cy="0"/>
        </a:xfrm>
      </p:grpSpPr>
      <p:pic>
        <p:nvPicPr>
          <p:cNvPr id="420" name="Google Shape;420;p30"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421" name="Google Shape;421;p30" descr="image.png"/>
          <p:cNvPicPr preferRelativeResize="0"/>
          <p:nvPr/>
        </p:nvPicPr>
        <p:blipFill rotWithShape="1">
          <a:blip r:embed="rId4">
            <a:alphaModFix/>
          </a:blip>
          <a:srcRect/>
          <a:stretch/>
        </p:blipFill>
        <p:spPr>
          <a:xfrm>
            <a:off x="571500" y="2744985"/>
            <a:ext cx="3492400" cy="2621160"/>
          </a:xfrm>
          <a:prstGeom prst="rect">
            <a:avLst/>
          </a:prstGeom>
          <a:noFill/>
          <a:ln>
            <a:noFill/>
          </a:ln>
        </p:spPr>
      </p:pic>
      <p:pic>
        <p:nvPicPr>
          <p:cNvPr id="422" name="Google Shape;422;p30" descr="image.png"/>
          <p:cNvPicPr preferRelativeResize="0"/>
          <p:nvPr/>
        </p:nvPicPr>
        <p:blipFill rotWithShape="1">
          <a:blip r:embed="rId5">
            <a:alphaModFix/>
          </a:blip>
          <a:srcRect/>
          <a:stretch/>
        </p:blipFill>
        <p:spPr>
          <a:xfrm>
            <a:off x="4349650" y="2744985"/>
            <a:ext cx="3492549" cy="2621160"/>
          </a:xfrm>
          <a:prstGeom prst="rect">
            <a:avLst/>
          </a:prstGeom>
          <a:noFill/>
          <a:ln>
            <a:noFill/>
          </a:ln>
        </p:spPr>
      </p:pic>
      <p:pic>
        <p:nvPicPr>
          <p:cNvPr id="423" name="Google Shape;423;p30" descr="image.png"/>
          <p:cNvPicPr preferRelativeResize="0"/>
          <p:nvPr/>
        </p:nvPicPr>
        <p:blipFill rotWithShape="1">
          <a:blip r:embed="rId6">
            <a:alphaModFix/>
          </a:blip>
          <a:srcRect/>
          <a:stretch/>
        </p:blipFill>
        <p:spPr>
          <a:xfrm>
            <a:off x="8127950" y="2744985"/>
            <a:ext cx="3492400" cy="2621160"/>
          </a:xfrm>
          <a:prstGeom prst="rect">
            <a:avLst/>
          </a:prstGeom>
          <a:noFill/>
          <a:ln>
            <a:noFill/>
          </a:ln>
        </p:spPr>
      </p:pic>
      <p:pic>
        <p:nvPicPr>
          <p:cNvPr id="424" name="Google Shape;424;p30" descr="image.png"/>
          <p:cNvPicPr preferRelativeResize="0"/>
          <p:nvPr/>
        </p:nvPicPr>
        <p:blipFill rotWithShape="1">
          <a:blip r:embed="rId7">
            <a:alphaModFix/>
          </a:blip>
          <a:srcRect/>
          <a:stretch/>
        </p:blipFill>
        <p:spPr>
          <a:xfrm>
            <a:off x="2136725" y="2945010"/>
            <a:ext cx="361950" cy="476250"/>
          </a:xfrm>
          <a:prstGeom prst="rect">
            <a:avLst/>
          </a:prstGeom>
          <a:noFill/>
          <a:ln>
            <a:noFill/>
          </a:ln>
        </p:spPr>
      </p:pic>
      <p:sp>
        <p:nvSpPr>
          <p:cNvPr id="425" name="Google Shape;425;p30"/>
          <p:cNvSpPr txBox="1"/>
          <p:nvPr/>
        </p:nvSpPr>
        <p:spPr>
          <a:xfrm>
            <a:off x="694216" y="3564135"/>
            <a:ext cx="3246968" cy="409575"/>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b="1" i="0" u="none" strike="noStrike" cap="none">
                <a:solidFill>
                  <a:srgbClr val="0277BD"/>
                </a:solidFill>
                <a:latin typeface="Roboto Slab"/>
                <a:ea typeface="Roboto Slab"/>
                <a:cs typeface="Roboto Slab"/>
                <a:sym typeface="Roboto Slab"/>
              </a:rPr>
              <a:t>GeoGebra</a:t>
            </a:r>
            <a:endParaRPr/>
          </a:p>
        </p:txBody>
      </p:sp>
      <p:sp>
        <p:nvSpPr>
          <p:cNvPr id="426" name="Google Shape;426;p30"/>
          <p:cNvSpPr txBox="1"/>
          <p:nvPr/>
        </p:nvSpPr>
        <p:spPr>
          <a:xfrm>
            <a:off x="771525" y="4126110"/>
            <a:ext cx="3092350" cy="48756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200" b="0" i="0" u="none" strike="noStrike" cap="none">
                <a:solidFill>
                  <a:srgbClr val="2C3E50"/>
                </a:solidFill>
                <a:latin typeface="Open Sans"/>
                <a:ea typeface="Open Sans"/>
                <a:cs typeface="Open Sans"/>
                <a:sym typeface="Open Sans"/>
              </a:rPr>
              <a:t>Ιδανικό για Γεωμετρία και δυναμική οπτικοποίηση εννοιών.</a:t>
            </a:r>
            <a:endParaRPr/>
          </a:p>
        </p:txBody>
      </p:sp>
      <p:pic>
        <p:nvPicPr>
          <p:cNvPr id="427" name="Google Shape;427;p30" descr="image.png"/>
          <p:cNvPicPr preferRelativeResize="0"/>
          <p:nvPr/>
        </p:nvPicPr>
        <p:blipFill rotWithShape="1">
          <a:blip r:embed="rId8">
            <a:alphaModFix/>
          </a:blip>
          <a:srcRect/>
          <a:stretch/>
        </p:blipFill>
        <p:spPr>
          <a:xfrm>
            <a:off x="5795813" y="2945010"/>
            <a:ext cx="600075" cy="476250"/>
          </a:xfrm>
          <a:prstGeom prst="rect">
            <a:avLst/>
          </a:prstGeom>
          <a:noFill/>
          <a:ln>
            <a:noFill/>
          </a:ln>
        </p:spPr>
      </p:pic>
      <p:sp>
        <p:nvSpPr>
          <p:cNvPr id="428" name="Google Shape;428;p30"/>
          <p:cNvSpPr txBox="1"/>
          <p:nvPr/>
        </p:nvSpPr>
        <p:spPr>
          <a:xfrm>
            <a:off x="4472363" y="3564135"/>
            <a:ext cx="3247124" cy="409575"/>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b="1" i="0" u="none" strike="noStrike" cap="none">
                <a:solidFill>
                  <a:srgbClr val="0277BD"/>
                </a:solidFill>
                <a:latin typeface="Roboto Slab"/>
                <a:ea typeface="Roboto Slab"/>
                <a:cs typeface="Roboto Slab"/>
                <a:sym typeface="Roboto Slab"/>
              </a:rPr>
              <a:t>Wordwall</a:t>
            </a:r>
            <a:endParaRPr/>
          </a:p>
        </p:txBody>
      </p:sp>
      <p:sp>
        <p:nvSpPr>
          <p:cNvPr id="429" name="Google Shape;429;p30"/>
          <p:cNvSpPr txBox="1"/>
          <p:nvPr/>
        </p:nvSpPr>
        <p:spPr>
          <a:xfrm>
            <a:off x="4549675" y="4126110"/>
            <a:ext cx="3092499" cy="48756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200" b="0" i="0" u="none" strike="noStrike" cap="none">
                <a:solidFill>
                  <a:srgbClr val="2C3E50"/>
                </a:solidFill>
                <a:latin typeface="Open Sans"/>
                <a:ea typeface="Open Sans"/>
                <a:cs typeface="Open Sans"/>
                <a:sym typeface="Open Sans"/>
              </a:rPr>
              <a:t>Γρήγορα παιχνίδια: Τροχός της τύχης, κουίζ, αντιστοίχιση.</a:t>
            </a:r>
            <a:endParaRPr/>
          </a:p>
        </p:txBody>
      </p:sp>
      <p:pic>
        <p:nvPicPr>
          <p:cNvPr id="430" name="Google Shape;430;p30" descr="image.png"/>
          <p:cNvPicPr preferRelativeResize="0"/>
          <p:nvPr/>
        </p:nvPicPr>
        <p:blipFill rotWithShape="1">
          <a:blip r:embed="rId9">
            <a:alphaModFix/>
          </a:blip>
          <a:srcRect/>
          <a:stretch/>
        </p:blipFill>
        <p:spPr>
          <a:xfrm>
            <a:off x="9693175" y="2945010"/>
            <a:ext cx="361950" cy="476250"/>
          </a:xfrm>
          <a:prstGeom prst="rect">
            <a:avLst/>
          </a:prstGeom>
          <a:noFill/>
          <a:ln>
            <a:noFill/>
          </a:ln>
        </p:spPr>
      </p:pic>
      <p:sp>
        <p:nvSpPr>
          <p:cNvPr id="431" name="Google Shape;431;p30"/>
          <p:cNvSpPr txBox="1"/>
          <p:nvPr/>
        </p:nvSpPr>
        <p:spPr>
          <a:xfrm>
            <a:off x="8250666" y="3564135"/>
            <a:ext cx="3246968" cy="81915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b="1" i="0" u="none" strike="noStrike" cap="none">
                <a:solidFill>
                  <a:srgbClr val="0277BD"/>
                </a:solidFill>
                <a:latin typeface="Roboto Slab"/>
                <a:ea typeface="Roboto Slab"/>
                <a:cs typeface="Roboto Slab"/>
                <a:sym typeface="Roboto Slab"/>
              </a:rPr>
              <a:t>PowerPoint (Interactive)</a:t>
            </a:r>
            <a:endParaRPr/>
          </a:p>
        </p:txBody>
      </p:sp>
      <p:sp>
        <p:nvSpPr>
          <p:cNvPr id="432" name="Google Shape;432;p30"/>
          <p:cNvSpPr txBox="1"/>
          <p:nvPr/>
        </p:nvSpPr>
        <p:spPr>
          <a:xfrm>
            <a:off x="8327975" y="4535685"/>
            <a:ext cx="3092350" cy="48756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200" b="0" i="0" u="none" strike="noStrike" cap="none">
                <a:solidFill>
                  <a:srgbClr val="2C3E50"/>
                </a:solidFill>
                <a:latin typeface="Open Sans"/>
                <a:ea typeface="Open Sans"/>
                <a:cs typeface="Open Sans"/>
                <a:sym typeface="Open Sans"/>
              </a:rPr>
              <a:t>Δημιουργία custom παιχνιδιών με hyperlinks και triggers.</a:t>
            </a:r>
            <a:endParaRPr/>
          </a:p>
        </p:txBody>
      </p:sp>
      <p:sp>
        <p:nvSpPr>
          <p:cNvPr id="433" name="Google Shape;433;p30"/>
          <p:cNvSpPr txBox="1"/>
          <p:nvPr/>
        </p:nvSpPr>
        <p:spPr>
          <a:xfrm>
            <a:off x="571500" y="571500"/>
            <a:ext cx="11601450" cy="6286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1" i="0" u="none" strike="noStrike" cap="none">
                <a:solidFill>
                  <a:srgbClr val="2C3E50"/>
                </a:solidFill>
                <a:latin typeface="Roboto Slab"/>
                <a:ea typeface="Roboto Slab"/>
                <a:cs typeface="Roboto Slab"/>
                <a:sym typeface="Roboto Slab"/>
              </a:rPr>
              <a:t>Ψηφιακά Εργαλεία &amp; Αντεστραμμένη Τάξη</a:t>
            </a:r>
            <a:endParaRPr/>
          </a:p>
        </p:txBody>
      </p:sp>
      <p:sp>
        <p:nvSpPr>
          <p:cNvPr id="434" name="Google Shape;434;p30"/>
          <p:cNvSpPr/>
          <p:nvPr/>
        </p:nvSpPr>
        <p:spPr>
          <a:xfrm>
            <a:off x="571500" y="1266825"/>
            <a:ext cx="11049000" cy="28575"/>
          </a:xfrm>
          <a:prstGeom prst="rect">
            <a:avLst/>
          </a:prstGeom>
          <a:solidFill>
            <a:srgbClr val="FFCA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435" name="Google Shape;435;p30"/>
          <p:cNvSpPr txBox="1"/>
          <p:nvPr/>
        </p:nvSpPr>
        <p:spPr>
          <a:xfrm>
            <a:off x="571500" y="1885950"/>
            <a:ext cx="11049000" cy="33516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0" i="0" u="none" strike="noStrike" cap="none">
                <a:solidFill>
                  <a:srgbClr val="2C3E50"/>
                </a:solidFill>
                <a:latin typeface="Open Sans"/>
                <a:ea typeface="Open Sans"/>
                <a:cs typeface="Open Sans"/>
                <a:sym typeface="Open Sans"/>
              </a:rPr>
              <a:t>Ενίσχυση της εμπλοκής και επέκταση της μάθησης στο σπίτι.</a:t>
            </a:r>
            <a:endParaRPr/>
          </a:p>
        </p:txBody>
      </p:sp>
      <p:sp>
        <p:nvSpPr>
          <p:cNvPr id="436" name="Google Shape;436;p30"/>
          <p:cNvSpPr txBox="1"/>
          <p:nvPr/>
        </p:nvSpPr>
        <p:spPr>
          <a:xfrm>
            <a:off x="11382375" y="6486525"/>
            <a:ext cx="428625" cy="1809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50" b="0" i="0" u="none" strike="noStrike" cap="none">
                <a:solidFill>
                  <a:srgbClr val="90A4AE"/>
                </a:solidFill>
                <a:latin typeface="Open Sans"/>
                <a:ea typeface="Open Sans"/>
                <a:cs typeface="Open Sans"/>
                <a:sym typeface="Open Sans"/>
              </a:rPr>
              <a:t>18 / 21</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40"/>
        <p:cNvGrpSpPr/>
        <p:nvPr/>
      </p:nvGrpSpPr>
      <p:grpSpPr>
        <a:xfrm>
          <a:off x="0" y="0"/>
          <a:ext cx="0" cy="0"/>
          <a:chOff x="0" y="0"/>
          <a:chExt cx="0" cy="0"/>
        </a:xfrm>
      </p:grpSpPr>
      <p:pic>
        <p:nvPicPr>
          <p:cNvPr id="441" name="Google Shape;441;p31"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442" name="Google Shape;442;p31"/>
          <p:cNvSpPr txBox="1"/>
          <p:nvPr/>
        </p:nvSpPr>
        <p:spPr>
          <a:xfrm>
            <a:off x="571500" y="1676400"/>
            <a:ext cx="5150643" cy="4095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1" i="0" u="none" strike="noStrike" cap="none">
                <a:solidFill>
                  <a:srgbClr val="2C3E50"/>
                </a:solidFill>
                <a:latin typeface="Roboto Slab"/>
                <a:ea typeface="Roboto Slab"/>
                <a:cs typeface="Roboto Slab"/>
                <a:sym typeface="Roboto Slab"/>
              </a:rPr>
              <a:t>Από το Απτό στο Αφηρημένο</a:t>
            </a:r>
            <a:endParaRPr/>
          </a:p>
        </p:txBody>
      </p:sp>
      <p:sp>
        <p:nvSpPr>
          <p:cNvPr id="443" name="Google Shape;443;p31"/>
          <p:cNvSpPr txBox="1"/>
          <p:nvPr/>
        </p:nvSpPr>
        <p:spPr>
          <a:xfrm>
            <a:off x="571500" y="2295525"/>
            <a:ext cx="4905375" cy="1005482"/>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0" i="0" u="none" strike="noStrike" cap="none">
                <a:solidFill>
                  <a:srgbClr val="2C3E50"/>
                </a:solidFill>
                <a:latin typeface="Open Sans"/>
                <a:ea typeface="Open Sans"/>
                <a:cs typeface="Open Sans"/>
                <a:sym typeface="Open Sans"/>
              </a:rPr>
              <a:t>Η έρευνα δείχνει ότι η μάθηση είναι πιο αποτελεσματική όταν ακολουθεί συγκεκριμένη πορεία:</a:t>
            </a:r>
            <a:endParaRPr/>
          </a:p>
        </p:txBody>
      </p:sp>
      <p:sp>
        <p:nvSpPr>
          <p:cNvPr id="444" name="Google Shape;444;p31"/>
          <p:cNvSpPr txBox="1"/>
          <p:nvPr/>
        </p:nvSpPr>
        <p:spPr>
          <a:xfrm>
            <a:off x="571500" y="6351984"/>
            <a:ext cx="6361563" cy="406265"/>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1" i="0" u="none" strike="noStrike" cap="none" dirty="0">
                <a:solidFill>
                  <a:srgbClr val="0277BD"/>
                </a:solidFill>
                <a:latin typeface="Open Sans"/>
                <a:ea typeface="Open Sans"/>
                <a:cs typeface="Open Sans"/>
                <a:sym typeface="Open Sans"/>
              </a:rPr>
              <a:t>"Τα μα</a:t>
            </a:r>
            <a:r>
              <a:rPr lang="en-US" sz="1650" b="1" i="0" u="none" strike="noStrike" cap="none" dirty="0" err="1">
                <a:solidFill>
                  <a:srgbClr val="0277BD"/>
                </a:solidFill>
                <a:latin typeface="Open Sans"/>
                <a:ea typeface="Open Sans"/>
                <a:cs typeface="Open Sans"/>
                <a:sym typeface="Open Sans"/>
              </a:rPr>
              <a:t>θημ</a:t>
            </a:r>
            <a:r>
              <a:rPr lang="en-US" sz="1650" b="1" i="0" u="none" strike="noStrike" cap="none" dirty="0">
                <a:solidFill>
                  <a:srgbClr val="0277BD"/>
                </a:solidFill>
                <a:latin typeface="Open Sans"/>
                <a:ea typeface="Open Sans"/>
                <a:cs typeface="Open Sans"/>
                <a:sym typeface="Open Sans"/>
              </a:rPr>
              <a:t>ατικά δεν είναι θέαμα, είναι εμπειρία."</a:t>
            </a:r>
            <a:endParaRPr dirty="0"/>
          </a:p>
        </p:txBody>
      </p:sp>
      <p:pic>
        <p:nvPicPr>
          <p:cNvPr id="445" name="Google Shape;445;p31" descr="image.png"/>
          <p:cNvPicPr preferRelativeResize="0"/>
          <p:nvPr/>
        </p:nvPicPr>
        <p:blipFill rotWithShape="1">
          <a:blip r:embed="rId4">
            <a:alphaModFix/>
          </a:blip>
          <a:srcRect/>
          <a:stretch/>
        </p:blipFill>
        <p:spPr>
          <a:xfrm>
            <a:off x="6353175" y="2644378"/>
            <a:ext cx="5248275" cy="3295650"/>
          </a:xfrm>
          <a:prstGeom prst="rect">
            <a:avLst/>
          </a:prstGeom>
          <a:noFill/>
          <a:ln>
            <a:noFill/>
          </a:ln>
        </p:spPr>
      </p:pic>
      <p:sp>
        <p:nvSpPr>
          <p:cNvPr id="446" name="Google Shape;446;p31"/>
          <p:cNvSpPr txBox="1"/>
          <p:nvPr/>
        </p:nvSpPr>
        <p:spPr>
          <a:xfrm>
            <a:off x="6334125" y="5940028"/>
            <a:ext cx="5286375" cy="257175"/>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900" b="0" i="0" u="none" strike="noStrike" cap="none">
                <a:solidFill>
                  <a:srgbClr val="78909C"/>
                </a:solidFill>
                <a:latin typeface="Open Sans"/>
                <a:ea typeface="Open Sans"/>
                <a:cs typeface="Open Sans"/>
                <a:sym typeface="Open Sans"/>
              </a:rPr>
              <a:t>Εικόνα: Από το υλικό στην κατανόηση</a:t>
            </a:r>
            <a:endParaRPr/>
          </a:p>
        </p:txBody>
      </p:sp>
      <p:sp>
        <p:nvSpPr>
          <p:cNvPr id="447" name="Google Shape;447;p31"/>
          <p:cNvSpPr txBox="1"/>
          <p:nvPr/>
        </p:nvSpPr>
        <p:spPr>
          <a:xfrm>
            <a:off x="771525" y="3511510"/>
            <a:ext cx="180975" cy="3333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50" b="0" i="0" u="none" strike="noStrike" cap="none">
                <a:solidFill>
                  <a:srgbClr val="2C3E50"/>
                </a:solidFill>
                <a:latin typeface="Open Sans"/>
                <a:ea typeface="Open Sans"/>
                <a:cs typeface="Open Sans"/>
                <a:sym typeface="Open Sans"/>
              </a:rPr>
              <a:t>1.</a:t>
            </a:r>
            <a:endParaRPr/>
          </a:p>
        </p:txBody>
      </p:sp>
      <p:sp>
        <p:nvSpPr>
          <p:cNvPr id="448" name="Google Shape;448;p31"/>
          <p:cNvSpPr txBox="1"/>
          <p:nvPr/>
        </p:nvSpPr>
        <p:spPr>
          <a:xfrm>
            <a:off x="952500" y="3510557"/>
            <a:ext cx="4524375" cy="670321"/>
          </a:xfrm>
          <a:prstGeom prst="rect">
            <a:avLst/>
          </a:prstGeom>
          <a:noFill/>
          <a:ln>
            <a:noFill/>
          </a:ln>
        </p:spPr>
        <p:txBody>
          <a:bodyPr spcFirstLastPara="1" wrap="square" lIns="180975" tIns="0" rIns="0" bIns="0" anchor="t" anchorCtr="0">
            <a:spAutoFit/>
          </a:bodyPr>
          <a:lstStyle/>
          <a:p>
            <a:pPr marL="0" marR="0" lvl="0" indent="0" algn="l" rtl="0">
              <a:lnSpc>
                <a:spcPct val="160000"/>
              </a:lnSpc>
              <a:spcBef>
                <a:spcPts val="0"/>
              </a:spcBef>
              <a:spcAft>
                <a:spcPts val="0"/>
              </a:spcAft>
              <a:buNone/>
            </a:pPr>
            <a:r>
              <a:rPr lang="en-US" sz="1650" b="1" i="0" u="none" strike="noStrike" cap="none" dirty="0" err="1">
                <a:solidFill>
                  <a:srgbClr val="2C3E50"/>
                </a:solidFill>
                <a:latin typeface="Open Sans"/>
                <a:ea typeface="Open Sans"/>
                <a:cs typeface="Open Sans"/>
                <a:sym typeface="Open Sans"/>
              </a:rPr>
              <a:t>Χειρ</a:t>
            </a:r>
            <a:r>
              <a:rPr lang="en-US" sz="1650" b="1" i="0" u="none" strike="noStrike" cap="none" dirty="0">
                <a:solidFill>
                  <a:srgbClr val="2C3E50"/>
                </a:solidFill>
                <a:latin typeface="Open Sans"/>
                <a:ea typeface="Open Sans"/>
                <a:cs typeface="Open Sans"/>
                <a:sym typeface="Open Sans"/>
              </a:rPr>
              <a:t>απτικό Υλικό (Concrete):</a:t>
            </a:r>
            <a:r>
              <a:rPr lang="en-US" sz="1650" b="0" i="0" u="none" strike="noStrike" cap="none" dirty="0">
                <a:solidFill>
                  <a:srgbClr val="2C3E50"/>
                </a:solidFill>
                <a:latin typeface="Open Sans"/>
                <a:ea typeface="Open Sans"/>
                <a:cs typeface="Open Sans"/>
                <a:sym typeface="Open Sans"/>
              </a:rPr>
              <a:t> Αισθητηριακή εμπειρία.</a:t>
            </a:r>
            <a:endParaRPr dirty="0"/>
          </a:p>
        </p:txBody>
      </p:sp>
      <p:sp>
        <p:nvSpPr>
          <p:cNvPr id="449" name="Google Shape;449;p31"/>
          <p:cNvSpPr txBox="1"/>
          <p:nvPr/>
        </p:nvSpPr>
        <p:spPr>
          <a:xfrm>
            <a:off x="771525" y="4324707"/>
            <a:ext cx="180975" cy="3333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50" b="0" i="0" u="none" strike="noStrike" cap="none">
                <a:solidFill>
                  <a:srgbClr val="2C3E50"/>
                </a:solidFill>
                <a:latin typeface="Open Sans"/>
                <a:ea typeface="Open Sans"/>
                <a:cs typeface="Open Sans"/>
                <a:sym typeface="Open Sans"/>
              </a:rPr>
              <a:t>2.</a:t>
            </a:r>
            <a:endParaRPr/>
          </a:p>
        </p:txBody>
      </p:sp>
      <p:sp>
        <p:nvSpPr>
          <p:cNvPr id="450" name="Google Shape;450;p31"/>
          <p:cNvSpPr txBox="1"/>
          <p:nvPr/>
        </p:nvSpPr>
        <p:spPr>
          <a:xfrm>
            <a:off x="952500" y="4323754"/>
            <a:ext cx="4524375" cy="1005482"/>
          </a:xfrm>
          <a:prstGeom prst="rect">
            <a:avLst/>
          </a:prstGeom>
          <a:noFill/>
          <a:ln>
            <a:noFill/>
          </a:ln>
        </p:spPr>
        <p:txBody>
          <a:bodyPr spcFirstLastPara="1" wrap="square" lIns="180975"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2C3E50"/>
                </a:solidFill>
                <a:latin typeface="Open Sans"/>
                <a:ea typeface="Open Sans"/>
                <a:cs typeface="Open Sans"/>
                <a:sym typeface="Open Sans"/>
              </a:rPr>
              <a:t>Εικονική Αναπαράσταση (Representational):</a:t>
            </a:r>
            <a:r>
              <a:rPr lang="en-US" sz="1650" b="0" i="0" u="none" strike="noStrike" cap="none">
                <a:solidFill>
                  <a:srgbClr val="2C3E50"/>
                </a:solidFill>
                <a:latin typeface="Open Sans"/>
                <a:ea typeface="Open Sans"/>
                <a:cs typeface="Open Sans"/>
                <a:sym typeface="Open Sans"/>
              </a:rPr>
              <a:t> Ζωγραφιές, ψηφιακά μοντέλα.</a:t>
            </a:r>
            <a:endParaRPr/>
          </a:p>
        </p:txBody>
      </p:sp>
      <p:sp>
        <p:nvSpPr>
          <p:cNvPr id="451" name="Google Shape;451;p31"/>
          <p:cNvSpPr txBox="1"/>
          <p:nvPr/>
        </p:nvSpPr>
        <p:spPr>
          <a:xfrm>
            <a:off x="771525" y="5473065"/>
            <a:ext cx="180975" cy="3333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50" b="0" i="0" u="none" strike="noStrike" cap="none">
                <a:solidFill>
                  <a:srgbClr val="2C3E50"/>
                </a:solidFill>
                <a:latin typeface="Open Sans"/>
                <a:ea typeface="Open Sans"/>
                <a:cs typeface="Open Sans"/>
                <a:sym typeface="Open Sans"/>
              </a:rPr>
              <a:t>3.</a:t>
            </a:r>
            <a:endParaRPr/>
          </a:p>
        </p:txBody>
      </p:sp>
      <p:sp>
        <p:nvSpPr>
          <p:cNvPr id="452" name="Google Shape;452;p31"/>
          <p:cNvSpPr txBox="1"/>
          <p:nvPr/>
        </p:nvSpPr>
        <p:spPr>
          <a:xfrm>
            <a:off x="952500" y="5472112"/>
            <a:ext cx="4524375" cy="670321"/>
          </a:xfrm>
          <a:prstGeom prst="rect">
            <a:avLst/>
          </a:prstGeom>
          <a:noFill/>
          <a:ln>
            <a:noFill/>
          </a:ln>
        </p:spPr>
        <p:txBody>
          <a:bodyPr spcFirstLastPara="1" wrap="square" lIns="180975"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2C3E50"/>
                </a:solidFill>
                <a:latin typeface="Open Sans"/>
                <a:ea typeface="Open Sans"/>
                <a:cs typeface="Open Sans"/>
                <a:sym typeface="Open Sans"/>
              </a:rPr>
              <a:t>Αφηρημένη Σκέψη (Abstract):</a:t>
            </a:r>
            <a:r>
              <a:rPr lang="en-US" sz="1650" b="0" i="0" u="none" strike="noStrike" cap="none">
                <a:solidFill>
                  <a:srgbClr val="2C3E50"/>
                </a:solidFill>
                <a:latin typeface="Open Sans"/>
                <a:ea typeface="Open Sans"/>
                <a:cs typeface="Open Sans"/>
                <a:sym typeface="Open Sans"/>
              </a:rPr>
              <a:t> Σύμβολα και τύποι.</a:t>
            </a:r>
            <a:endParaRPr/>
          </a:p>
        </p:txBody>
      </p:sp>
      <p:sp>
        <p:nvSpPr>
          <p:cNvPr id="453" name="Google Shape;453;p31"/>
          <p:cNvSpPr txBox="1"/>
          <p:nvPr/>
        </p:nvSpPr>
        <p:spPr>
          <a:xfrm>
            <a:off x="571500" y="571500"/>
            <a:ext cx="11601450" cy="6286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1" i="0" u="none" strike="noStrike" cap="none">
                <a:solidFill>
                  <a:srgbClr val="2C3E50"/>
                </a:solidFill>
                <a:latin typeface="Roboto Slab"/>
                <a:ea typeface="Roboto Slab"/>
                <a:cs typeface="Roboto Slab"/>
                <a:sym typeface="Roboto Slab"/>
              </a:rPr>
              <a:t>Η Αλληλουχία της Μάθησης</a:t>
            </a:r>
            <a:endParaRPr/>
          </a:p>
        </p:txBody>
      </p:sp>
      <p:sp>
        <p:nvSpPr>
          <p:cNvPr id="454" name="Google Shape;454;p31"/>
          <p:cNvSpPr/>
          <p:nvPr/>
        </p:nvSpPr>
        <p:spPr>
          <a:xfrm>
            <a:off x="571500" y="1266825"/>
            <a:ext cx="11049000" cy="28575"/>
          </a:xfrm>
          <a:prstGeom prst="rect">
            <a:avLst/>
          </a:prstGeom>
          <a:solidFill>
            <a:srgbClr val="FFCA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455" name="Google Shape;455;p31"/>
          <p:cNvSpPr txBox="1"/>
          <p:nvPr/>
        </p:nvSpPr>
        <p:spPr>
          <a:xfrm>
            <a:off x="11382375" y="6486525"/>
            <a:ext cx="428625" cy="1809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50" b="0" i="0" u="none" strike="noStrike" cap="none">
                <a:solidFill>
                  <a:srgbClr val="90A4AE"/>
                </a:solidFill>
                <a:latin typeface="Open Sans"/>
                <a:ea typeface="Open Sans"/>
                <a:cs typeface="Open Sans"/>
                <a:sym typeface="Open Sans"/>
              </a:rPr>
              <a:t>19 / 21</a:t>
            </a:r>
            <a:endParaRPr/>
          </a:p>
        </p:txBody>
      </p:sp>
      <p:pic>
        <p:nvPicPr>
          <p:cNvPr id="3" name="Εικόνα 2">
            <a:extLst>
              <a:ext uri="{FF2B5EF4-FFF2-40B4-BE49-F238E27FC236}">
                <a16:creationId xmlns:a16="http://schemas.microsoft.com/office/drawing/2014/main" id="{833C890A-B2FE-2D5B-6CA2-CD8C2951513E}"/>
              </a:ext>
            </a:extLst>
          </p:cNvPr>
          <p:cNvPicPr>
            <a:picLocks noChangeAspect="1"/>
          </p:cNvPicPr>
          <p:nvPr/>
        </p:nvPicPr>
        <p:blipFill>
          <a:blip r:embed="rId5"/>
          <a:stretch>
            <a:fillRect/>
          </a:stretch>
        </p:blipFill>
        <p:spPr>
          <a:xfrm>
            <a:off x="5661581" y="2722562"/>
            <a:ext cx="6230219" cy="3438921"/>
          </a:xfrm>
          <a:prstGeom prst="rect">
            <a:avLst/>
          </a:prstGeom>
        </p:spPr>
      </p:pic>
      <p:sp>
        <p:nvSpPr>
          <p:cNvPr id="4" name="Google Shape;375;p27">
            <a:extLst>
              <a:ext uri="{FF2B5EF4-FFF2-40B4-BE49-F238E27FC236}">
                <a16:creationId xmlns:a16="http://schemas.microsoft.com/office/drawing/2014/main" id="{8A04EABA-0BE0-4226-3A93-16786A7178B0}"/>
              </a:ext>
            </a:extLst>
          </p:cNvPr>
          <p:cNvSpPr txBox="1"/>
          <p:nvPr/>
        </p:nvSpPr>
        <p:spPr>
          <a:xfrm>
            <a:off x="571500" y="1304151"/>
            <a:ext cx="9121140"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pt-BR" sz="1800" b="1" i="0" u="none" strike="noStrike" cap="none" dirty="0">
                <a:solidFill>
                  <a:srgbClr val="0277BD"/>
                </a:solidFill>
                <a:latin typeface="Roboto Slab"/>
                <a:ea typeface="Roboto Slab"/>
                <a:cs typeface="Roboto Slab"/>
                <a:sym typeface="Roboto Slab"/>
              </a:rPr>
              <a:t>C–R–A (Concrete – Representational – Abstract) </a:t>
            </a:r>
            <a:endParaRPr sz="11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9"/>
        <p:cNvGrpSpPr/>
        <p:nvPr/>
      </p:nvGrpSpPr>
      <p:grpSpPr>
        <a:xfrm>
          <a:off x="0" y="0"/>
          <a:ext cx="0" cy="0"/>
          <a:chOff x="0" y="0"/>
          <a:chExt cx="0" cy="0"/>
        </a:xfrm>
      </p:grpSpPr>
      <p:pic>
        <p:nvPicPr>
          <p:cNvPr id="460" name="Google Shape;460;p32"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461" name="Google Shape;461;p32"/>
          <p:cNvSpPr txBox="1"/>
          <p:nvPr/>
        </p:nvSpPr>
        <p:spPr>
          <a:xfrm>
            <a:off x="3715702" y="1797397"/>
            <a:ext cx="4760595" cy="8001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4800" b="1" i="0" u="none" strike="noStrike" cap="none">
                <a:solidFill>
                  <a:srgbClr val="2C3E50"/>
                </a:solidFill>
                <a:latin typeface="Roboto Slab"/>
                <a:ea typeface="Roboto Slab"/>
                <a:cs typeface="Roboto Slab"/>
                <a:sym typeface="Roboto Slab"/>
              </a:rPr>
              <a:t>Σας Ευχαριστώ!</a:t>
            </a:r>
            <a:endParaRPr/>
          </a:p>
        </p:txBody>
      </p:sp>
      <p:sp>
        <p:nvSpPr>
          <p:cNvPr id="462" name="Google Shape;462;p32"/>
          <p:cNvSpPr txBox="1"/>
          <p:nvPr/>
        </p:nvSpPr>
        <p:spPr>
          <a:xfrm>
            <a:off x="571500" y="3073747"/>
            <a:ext cx="11049000" cy="853380"/>
          </a:xfrm>
          <a:prstGeom prst="rect">
            <a:avLst/>
          </a:prstGeom>
          <a:noFill/>
          <a:ln>
            <a:noFill/>
          </a:ln>
        </p:spPr>
        <p:txBody>
          <a:bodyPr spcFirstLastPara="1" wrap="square" lIns="0" tIns="0" rIns="0" bIns="0" anchor="t" anchorCtr="0">
            <a:spAutoFit/>
          </a:bodyPr>
          <a:lstStyle/>
          <a:p>
            <a:pPr marL="0" marR="0" lvl="0" indent="0" algn="ctr" rtl="0">
              <a:lnSpc>
                <a:spcPct val="159952"/>
              </a:lnSpc>
              <a:spcBef>
                <a:spcPts val="0"/>
              </a:spcBef>
              <a:spcAft>
                <a:spcPts val="0"/>
              </a:spcAft>
              <a:buNone/>
            </a:pPr>
            <a:r>
              <a:rPr lang="en-US" sz="2100" b="0" i="0" u="none" strike="noStrike" cap="none">
                <a:solidFill>
                  <a:srgbClr val="2C3E50"/>
                </a:solidFill>
                <a:latin typeface="Open Sans"/>
                <a:ea typeface="Open Sans"/>
                <a:cs typeface="Open Sans"/>
                <a:sym typeface="Open Sans"/>
              </a:rPr>
              <a:t>"Η πραγματική μαγεία ξεκινά εκεί που τελειώνουν οι σημειώσεις και αρχίζει το παιχνίδι."</a:t>
            </a:r>
            <a:endParaRPr/>
          </a:p>
        </p:txBody>
      </p:sp>
      <p:sp>
        <p:nvSpPr>
          <p:cNvPr id="463" name="Google Shape;463;p32"/>
          <p:cNvSpPr txBox="1"/>
          <p:nvPr/>
        </p:nvSpPr>
        <p:spPr>
          <a:xfrm>
            <a:off x="4791075" y="4641502"/>
            <a:ext cx="2609850" cy="369332"/>
          </a:xfrm>
          <a:prstGeom prst="rect">
            <a:avLst/>
          </a:prstGeom>
          <a:noFill/>
          <a:ln>
            <a:noFill/>
          </a:ln>
        </p:spPr>
        <p:txBody>
          <a:bodyPr spcFirstLastPara="1" wrap="square" lIns="247650" tIns="0" rIns="0" bIns="0" anchor="t" anchorCtr="0">
            <a:spAutoFit/>
          </a:bodyPr>
          <a:lstStyle/>
          <a:p>
            <a:pPr marL="0" marR="0" lvl="0" indent="0" algn="ctr" rtl="0">
              <a:spcBef>
                <a:spcPts val="0"/>
              </a:spcBef>
              <a:spcAft>
                <a:spcPts val="0"/>
              </a:spcAft>
              <a:buNone/>
            </a:pPr>
            <a:r>
              <a:rPr lang="en-US" sz="1200" dirty="0">
                <a:solidFill>
                  <a:srgbClr val="2C3E50"/>
                </a:solidFill>
                <a:latin typeface="Open Sans"/>
                <a:ea typeface="Open Sans"/>
                <a:cs typeface="Open Sans"/>
                <a:sym typeface="Open Sans"/>
              </a:rPr>
              <a:t>elfinor3</a:t>
            </a:r>
            <a:r>
              <a:rPr lang="en-US" sz="1200" b="0" i="0" u="none" strike="noStrike" cap="none" dirty="0">
                <a:solidFill>
                  <a:srgbClr val="2C3E50"/>
                </a:solidFill>
                <a:latin typeface="Open Sans"/>
                <a:ea typeface="Open Sans"/>
                <a:cs typeface="Open Sans"/>
                <a:sym typeface="Open Sans"/>
              </a:rPr>
              <a:t>@gmail.com </a:t>
            </a:r>
            <a:br>
              <a:rPr lang="en-US" sz="1800" b="0" i="0" u="none" strike="noStrike" cap="none" dirty="0">
                <a:solidFill>
                  <a:schemeClr val="dk1"/>
                </a:solidFill>
                <a:latin typeface="Calibri"/>
                <a:ea typeface="Calibri"/>
                <a:cs typeface="Calibri"/>
                <a:sym typeface="Calibri"/>
              </a:rPr>
            </a:br>
            <a:r>
              <a:rPr lang="en-US" sz="1200" b="0" i="0" u="none" strike="noStrike" cap="none" dirty="0">
                <a:solidFill>
                  <a:srgbClr val="2C3E50"/>
                </a:solidFill>
                <a:latin typeface="Open Sans"/>
                <a:ea typeface="Open Sans"/>
                <a:cs typeface="Open Sans"/>
                <a:sym typeface="Open Sans"/>
              </a:rPr>
              <a:t> </a:t>
            </a:r>
            <a:r>
              <a:rPr lang="en-US" sz="1200" b="0" i="0" u="none" strike="noStrike" cap="none" dirty="0" err="1">
                <a:solidFill>
                  <a:srgbClr val="2C3E50"/>
                </a:solidFill>
                <a:latin typeface="Open Sans"/>
                <a:ea typeface="Open Sans"/>
                <a:cs typeface="Open Sans"/>
                <a:sym typeface="Open Sans"/>
              </a:rPr>
              <a:t>Ενδοσχολική</a:t>
            </a:r>
            <a:r>
              <a:rPr lang="en-US" sz="1200" b="0" i="0" u="none" strike="noStrike" cap="none" dirty="0">
                <a:solidFill>
                  <a:srgbClr val="2C3E50"/>
                </a:solidFill>
                <a:latin typeface="Open Sans"/>
                <a:ea typeface="Open Sans"/>
                <a:cs typeface="Open Sans"/>
                <a:sym typeface="Open Sans"/>
              </a:rPr>
              <a:t> Επ</a:t>
            </a:r>
            <a:r>
              <a:rPr lang="en-US" sz="1200" b="0" i="0" u="none" strike="noStrike" cap="none" dirty="0" err="1">
                <a:solidFill>
                  <a:srgbClr val="2C3E50"/>
                </a:solidFill>
                <a:latin typeface="Open Sans"/>
                <a:ea typeface="Open Sans"/>
                <a:cs typeface="Open Sans"/>
                <a:sym typeface="Open Sans"/>
              </a:rPr>
              <a:t>ιμόρφωση</a:t>
            </a:r>
            <a:r>
              <a:rPr lang="en-US" sz="1200" b="0" i="0" u="none" strike="noStrike" cap="none" dirty="0">
                <a:solidFill>
                  <a:srgbClr val="2C3E50"/>
                </a:solidFill>
                <a:latin typeface="Open Sans"/>
                <a:ea typeface="Open Sans"/>
                <a:cs typeface="Open Sans"/>
                <a:sym typeface="Open Sans"/>
              </a:rPr>
              <a:t> 2025</a:t>
            </a:r>
            <a:endParaRPr dirty="0"/>
          </a:p>
        </p:txBody>
      </p:sp>
      <p:pic>
        <p:nvPicPr>
          <p:cNvPr id="464" name="Google Shape;464;p32" descr="image.png"/>
          <p:cNvPicPr preferRelativeResize="0"/>
          <p:nvPr/>
        </p:nvPicPr>
        <p:blipFill rotWithShape="1">
          <a:blip r:embed="rId4">
            <a:alphaModFix/>
          </a:blip>
          <a:srcRect/>
          <a:stretch/>
        </p:blipFill>
        <p:spPr>
          <a:xfrm>
            <a:off x="5038725" y="4670077"/>
            <a:ext cx="152400" cy="152400"/>
          </a:xfrm>
          <a:prstGeom prst="rect">
            <a:avLst/>
          </a:prstGeom>
          <a:noFill/>
          <a:ln>
            <a:noFill/>
          </a:ln>
        </p:spPr>
      </p:pic>
      <p:pic>
        <p:nvPicPr>
          <p:cNvPr id="465" name="Google Shape;465;p32" descr="image.png"/>
          <p:cNvPicPr preferRelativeResize="0"/>
          <p:nvPr/>
        </p:nvPicPr>
        <p:blipFill rotWithShape="1">
          <a:blip r:embed="rId5">
            <a:alphaModFix/>
          </a:blip>
          <a:srcRect/>
          <a:stretch/>
        </p:blipFill>
        <p:spPr>
          <a:xfrm>
            <a:off x="4791075" y="4879627"/>
            <a:ext cx="190500" cy="152400"/>
          </a:xfrm>
          <a:prstGeom prst="rect">
            <a:avLst/>
          </a:prstGeom>
          <a:noFill/>
          <a:ln>
            <a:noFill/>
          </a:ln>
        </p:spPr>
      </p:pic>
      <p:sp>
        <p:nvSpPr>
          <p:cNvPr id="466" name="Google Shape;466;p32"/>
          <p:cNvSpPr txBox="1"/>
          <p:nvPr/>
        </p:nvSpPr>
        <p:spPr>
          <a:xfrm>
            <a:off x="11382375" y="6486525"/>
            <a:ext cx="428625" cy="1809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50" b="0" i="0" u="none" strike="noStrike" cap="none">
                <a:solidFill>
                  <a:srgbClr val="90A4AE"/>
                </a:solidFill>
                <a:latin typeface="Open Sans"/>
                <a:ea typeface="Open Sans"/>
                <a:cs typeface="Open Sans"/>
                <a:sym typeface="Open Sans"/>
              </a:rPr>
              <a:t>20 / 21</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70"/>
        <p:cNvGrpSpPr/>
        <p:nvPr/>
      </p:nvGrpSpPr>
      <p:grpSpPr>
        <a:xfrm>
          <a:off x="0" y="0"/>
          <a:ext cx="0" cy="0"/>
          <a:chOff x="0" y="0"/>
          <a:chExt cx="0" cy="0"/>
        </a:xfrm>
      </p:grpSpPr>
      <p:pic>
        <p:nvPicPr>
          <p:cNvPr id="471" name="Google Shape;471;p33"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6146" name="Picture 2">
            <a:extLst>
              <a:ext uri="{FF2B5EF4-FFF2-40B4-BE49-F238E27FC236}">
                <a16:creationId xmlns:a16="http://schemas.microsoft.com/office/drawing/2014/main" id="{FD8C9175-32DD-E5B3-35B1-A429F33D5128}"/>
              </a:ext>
            </a:extLst>
          </p:cNvPr>
          <p:cNvPicPr>
            <a:picLocks noChangeAspect="1" noChangeArrowheads="1"/>
          </p:cNvPicPr>
          <p:nvPr/>
        </p:nvPicPr>
        <p:blipFill>
          <a:blip r:embed="rId4">
            <a:lum bright="70000" contrast="-70000"/>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0" y="0"/>
            <a:ext cx="12192000" cy="8125492"/>
          </a:xfrm>
          <a:prstGeom prst="rect">
            <a:avLst/>
          </a:prstGeom>
          <a:noFill/>
          <a:extLst>
            <a:ext uri="{909E8E84-426E-40DD-AFC4-6F175D3DCCD1}">
              <a14:hiddenFill xmlns:a14="http://schemas.microsoft.com/office/drawing/2010/main">
                <a:solidFill>
                  <a:srgbClr val="FFFFFF"/>
                </a:solidFill>
              </a14:hiddenFill>
            </a:ext>
          </a:extLst>
        </p:spPr>
      </p:pic>
      <p:sp>
        <p:nvSpPr>
          <p:cNvPr id="480" name="Google Shape;480;p33"/>
          <p:cNvSpPr txBox="1"/>
          <p:nvPr/>
        </p:nvSpPr>
        <p:spPr>
          <a:xfrm>
            <a:off x="571500" y="571500"/>
            <a:ext cx="11601450" cy="55399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l-GR" sz="3600" b="1" dirty="0">
                <a:solidFill>
                  <a:srgbClr val="2C3E50"/>
                </a:solidFill>
                <a:latin typeface="Roboto Slab"/>
                <a:ea typeface="Roboto Slab"/>
                <a:cs typeface="Roboto Slab"/>
                <a:sym typeface="Roboto Slab"/>
              </a:rPr>
              <a:t>Βιβλιογραφία</a:t>
            </a:r>
            <a:endParaRPr dirty="0"/>
          </a:p>
        </p:txBody>
      </p:sp>
      <p:sp>
        <p:nvSpPr>
          <p:cNvPr id="481" name="Google Shape;481;p33"/>
          <p:cNvSpPr/>
          <p:nvPr/>
        </p:nvSpPr>
        <p:spPr>
          <a:xfrm>
            <a:off x="571500" y="1266825"/>
            <a:ext cx="11049000" cy="28575"/>
          </a:xfrm>
          <a:prstGeom prst="rect">
            <a:avLst/>
          </a:prstGeom>
          <a:solidFill>
            <a:srgbClr val="FFCA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482" name="Google Shape;482;p33"/>
          <p:cNvSpPr txBox="1"/>
          <p:nvPr/>
        </p:nvSpPr>
        <p:spPr>
          <a:xfrm>
            <a:off x="11382375" y="6486525"/>
            <a:ext cx="428625" cy="1809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50" b="0" i="0" u="none" strike="noStrike" cap="none">
                <a:solidFill>
                  <a:srgbClr val="90A4AE"/>
                </a:solidFill>
                <a:latin typeface="Open Sans"/>
                <a:ea typeface="Open Sans"/>
                <a:cs typeface="Open Sans"/>
                <a:sym typeface="Open Sans"/>
              </a:rPr>
              <a:t>21 / 21</a:t>
            </a:r>
            <a:endParaRPr/>
          </a:p>
        </p:txBody>
      </p:sp>
      <p:sp>
        <p:nvSpPr>
          <p:cNvPr id="3" name="TextBox 2">
            <a:extLst>
              <a:ext uri="{FF2B5EF4-FFF2-40B4-BE49-F238E27FC236}">
                <a16:creationId xmlns:a16="http://schemas.microsoft.com/office/drawing/2014/main" id="{2B0A3AEF-2497-E29F-B27A-79CF3D054F30}"/>
              </a:ext>
            </a:extLst>
          </p:cNvPr>
          <p:cNvSpPr txBox="1"/>
          <p:nvPr/>
        </p:nvSpPr>
        <p:spPr>
          <a:xfrm>
            <a:off x="662485" y="1381516"/>
            <a:ext cx="10338890" cy="5389296"/>
          </a:xfrm>
          <a:prstGeom prst="rect">
            <a:avLst/>
          </a:prstGeom>
          <a:noFill/>
        </p:spPr>
        <p:txBody>
          <a:bodyPr wrap="square">
            <a:spAutoFit/>
          </a:bodyPr>
          <a:lstStyle/>
          <a:p>
            <a:pPr>
              <a:lnSpc>
                <a:spcPct val="115000"/>
              </a:lnSpc>
              <a:spcAft>
                <a:spcPts val="800"/>
              </a:spcAft>
              <a:buNone/>
            </a:pPr>
            <a:r>
              <a:rPr lang="en-US" sz="2000" kern="0" dirty="0" err="1">
                <a:effectLst/>
                <a:latin typeface="Times New Roman" panose="02020603050405020304" pitchFamily="18" charset="0"/>
                <a:ea typeface="Times New Roman" panose="02020603050405020304" pitchFamily="18" charset="0"/>
                <a:cs typeface="Times New Roman" panose="02020603050405020304" pitchFamily="18" charset="0"/>
              </a:rPr>
              <a:t>Boaler</a:t>
            </a:r>
            <a:r>
              <a:rPr lang="en-US" sz="2000" kern="0" dirty="0">
                <a:effectLst/>
                <a:latin typeface="Times New Roman" panose="02020603050405020304" pitchFamily="18" charset="0"/>
                <a:ea typeface="Times New Roman" panose="02020603050405020304" pitchFamily="18" charset="0"/>
                <a:cs typeface="Times New Roman" panose="02020603050405020304" pitchFamily="18" charset="0"/>
              </a:rPr>
              <a:t>, J. (2016). </a:t>
            </a:r>
            <a:r>
              <a:rPr lang="en-US" sz="2000" i="1" kern="0" dirty="0">
                <a:effectLst/>
                <a:latin typeface="Times New Roman" panose="02020603050405020304" pitchFamily="18" charset="0"/>
                <a:ea typeface="Times New Roman" panose="02020603050405020304" pitchFamily="18" charset="0"/>
                <a:cs typeface="Times New Roman" panose="02020603050405020304" pitchFamily="18" charset="0"/>
              </a:rPr>
              <a:t>Mathematical Mindsets: Unleashing Students' Potential Through Creative Math, Inspiring Messages and Innovative Teaching</a:t>
            </a:r>
            <a:r>
              <a:rPr lang="en-US" sz="2000" kern="0" dirty="0">
                <a:effectLst/>
                <a:latin typeface="Times New Roman" panose="02020603050405020304" pitchFamily="18" charset="0"/>
                <a:ea typeface="Times New Roman" panose="02020603050405020304" pitchFamily="18" charset="0"/>
                <a:cs typeface="Times New Roman" panose="02020603050405020304" pitchFamily="18" charset="0"/>
              </a:rPr>
              <a:t>. Jossey-Bass.</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buNone/>
            </a:pPr>
            <a:r>
              <a:rPr lang="en-US" sz="2000" kern="0" dirty="0">
                <a:effectLst/>
                <a:latin typeface="Times New Roman" panose="02020603050405020304" pitchFamily="18" charset="0"/>
                <a:ea typeface="Times New Roman" panose="02020603050405020304" pitchFamily="18" charset="0"/>
                <a:cs typeface="Times New Roman" panose="02020603050405020304" pitchFamily="18" charset="0"/>
              </a:rPr>
              <a:t>Brousseau, G. (1997). </a:t>
            </a:r>
            <a:r>
              <a:rPr lang="en-US" sz="2000" i="1" kern="0" dirty="0">
                <a:effectLst/>
                <a:latin typeface="Times New Roman" panose="02020603050405020304" pitchFamily="18" charset="0"/>
                <a:ea typeface="Times New Roman" panose="02020603050405020304" pitchFamily="18" charset="0"/>
                <a:cs typeface="Times New Roman" panose="02020603050405020304" pitchFamily="18" charset="0"/>
              </a:rPr>
              <a:t>Theory of Didactical Situations in Mathematics: </a:t>
            </a:r>
            <a:r>
              <a:rPr lang="en-US" sz="2000" i="1" kern="0" dirty="0" err="1">
                <a:effectLst/>
                <a:latin typeface="Times New Roman" panose="02020603050405020304" pitchFamily="18" charset="0"/>
                <a:ea typeface="Times New Roman" panose="02020603050405020304" pitchFamily="18" charset="0"/>
                <a:cs typeface="Times New Roman" panose="02020603050405020304" pitchFamily="18" charset="0"/>
              </a:rPr>
              <a:t>Didactique</a:t>
            </a:r>
            <a:r>
              <a:rPr lang="en-US" sz="2000" i="1" kern="0" dirty="0">
                <a:effectLst/>
                <a:latin typeface="Times New Roman" panose="02020603050405020304" pitchFamily="18" charset="0"/>
                <a:ea typeface="Times New Roman" panose="02020603050405020304" pitchFamily="18" charset="0"/>
                <a:cs typeface="Times New Roman" panose="02020603050405020304" pitchFamily="18" charset="0"/>
              </a:rPr>
              <a:t> des </a:t>
            </a:r>
            <a:r>
              <a:rPr lang="en-US" sz="2000" i="1" kern="0" dirty="0" err="1">
                <a:effectLst/>
                <a:latin typeface="Times New Roman" panose="02020603050405020304" pitchFamily="18" charset="0"/>
                <a:ea typeface="Times New Roman" panose="02020603050405020304" pitchFamily="18" charset="0"/>
                <a:cs typeface="Times New Roman" panose="02020603050405020304" pitchFamily="18" charset="0"/>
              </a:rPr>
              <a:t>Mathématiques</a:t>
            </a:r>
            <a:r>
              <a:rPr lang="en-US" sz="2000" i="1" kern="0" dirty="0">
                <a:effectLst/>
                <a:latin typeface="Times New Roman" panose="02020603050405020304" pitchFamily="18" charset="0"/>
                <a:ea typeface="Times New Roman" panose="02020603050405020304" pitchFamily="18" charset="0"/>
                <a:cs typeface="Times New Roman" panose="02020603050405020304" pitchFamily="18" charset="0"/>
              </a:rPr>
              <a:t>, 1970–1990</a:t>
            </a:r>
            <a:r>
              <a:rPr lang="en-US" sz="2000" kern="0" dirty="0">
                <a:effectLst/>
                <a:latin typeface="Times New Roman" panose="02020603050405020304" pitchFamily="18" charset="0"/>
                <a:ea typeface="Times New Roman" panose="02020603050405020304" pitchFamily="18" charset="0"/>
                <a:cs typeface="Times New Roman" panose="02020603050405020304" pitchFamily="18" charset="0"/>
              </a:rPr>
              <a:t>. Kluwer Academic Publishers.</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buNone/>
            </a:pPr>
            <a:r>
              <a:rPr lang="en-US" sz="2000" kern="0" dirty="0">
                <a:effectLst/>
                <a:latin typeface="Times New Roman" panose="02020603050405020304" pitchFamily="18" charset="0"/>
                <a:ea typeface="Times New Roman" panose="02020603050405020304" pitchFamily="18" charset="0"/>
                <a:cs typeface="Times New Roman" panose="02020603050405020304" pitchFamily="18" charset="0"/>
              </a:rPr>
              <a:t>Bruner, J. S. (1966). </a:t>
            </a:r>
            <a:r>
              <a:rPr lang="en-US" sz="2000" i="1" kern="0" dirty="0">
                <a:effectLst/>
                <a:latin typeface="Times New Roman" panose="02020603050405020304" pitchFamily="18" charset="0"/>
                <a:ea typeface="Times New Roman" panose="02020603050405020304" pitchFamily="18" charset="0"/>
                <a:cs typeface="Times New Roman" panose="02020603050405020304" pitchFamily="18" charset="0"/>
              </a:rPr>
              <a:t>Toward a Theory of Instruction</a:t>
            </a:r>
            <a:r>
              <a:rPr lang="en-US" sz="2000" kern="0" dirty="0">
                <a:effectLst/>
                <a:latin typeface="Times New Roman" panose="02020603050405020304" pitchFamily="18" charset="0"/>
                <a:ea typeface="Times New Roman" panose="02020603050405020304" pitchFamily="18" charset="0"/>
                <a:cs typeface="Times New Roman" panose="02020603050405020304" pitchFamily="18" charset="0"/>
              </a:rPr>
              <a:t>. Belknap Press of Harvard University Press.</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buNone/>
            </a:pPr>
            <a:r>
              <a:rPr lang="en-US" sz="2000" kern="0" dirty="0">
                <a:effectLst/>
                <a:latin typeface="Times New Roman" panose="02020603050405020304" pitchFamily="18" charset="0"/>
                <a:ea typeface="Times New Roman" panose="02020603050405020304" pitchFamily="18" charset="0"/>
                <a:cs typeface="Times New Roman" panose="02020603050405020304" pitchFamily="18" charset="0"/>
              </a:rPr>
              <a:t>Dewey, J. (1938). </a:t>
            </a:r>
            <a:r>
              <a:rPr lang="en-US" sz="2000" i="1" kern="0" dirty="0">
                <a:effectLst/>
                <a:latin typeface="Times New Roman" panose="02020603050405020304" pitchFamily="18" charset="0"/>
                <a:ea typeface="Times New Roman" panose="02020603050405020304" pitchFamily="18" charset="0"/>
                <a:cs typeface="Times New Roman" panose="02020603050405020304" pitchFamily="18" charset="0"/>
              </a:rPr>
              <a:t>Experience and Education</a:t>
            </a:r>
            <a:r>
              <a:rPr lang="en-US" sz="2000" kern="0" dirty="0">
                <a:effectLst/>
                <a:latin typeface="Times New Roman" panose="02020603050405020304" pitchFamily="18" charset="0"/>
                <a:ea typeface="Times New Roman" panose="02020603050405020304" pitchFamily="18" charset="0"/>
                <a:cs typeface="Times New Roman" panose="02020603050405020304" pitchFamily="18" charset="0"/>
              </a:rPr>
              <a:t>. Macmillan.</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buNone/>
            </a:pPr>
            <a:r>
              <a:rPr lang="en-US" sz="2000" kern="0" dirty="0">
                <a:effectLst/>
                <a:latin typeface="Times New Roman" panose="02020603050405020304" pitchFamily="18" charset="0"/>
                <a:ea typeface="Times New Roman" panose="02020603050405020304" pitchFamily="18" charset="0"/>
                <a:cs typeface="Times New Roman" panose="02020603050405020304" pitchFamily="18" charset="0"/>
              </a:rPr>
              <a:t>Hiebert, J., &amp; Carpenter, T. P. (1992). Learning and teaching with understanding. In D. A. </a:t>
            </a:r>
            <a:r>
              <a:rPr lang="en-US" sz="2000" kern="0" dirty="0" err="1">
                <a:effectLst/>
                <a:latin typeface="Times New Roman" panose="02020603050405020304" pitchFamily="18" charset="0"/>
                <a:ea typeface="Times New Roman" panose="02020603050405020304" pitchFamily="18" charset="0"/>
                <a:cs typeface="Times New Roman" panose="02020603050405020304" pitchFamily="18" charset="0"/>
              </a:rPr>
              <a:t>Grouws</a:t>
            </a:r>
            <a:r>
              <a:rPr lang="en-US" sz="2000" kern="0" dirty="0">
                <a:effectLst/>
                <a:latin typeface="Times New Roman" panose="02020603050405020304" pitchFamily="18" charset="0"/>
                <a:ea typeface="Times New Roman" panose="02020603050405020304" pitchFamily="18" charset="0"/>
                <a:cs typeface="Times New Roman" panose="02020603050405020304" pitchFamily="18" charset="0"/>
              </a:rPr>
              <a:t> (Ed.), </a:t>
            </a:r>
            <a:r>
              <a:rPr lang="en-US" sz="2000" i="1" kern="0" dirty="0">
                <a:effectLst/>
                <a:latin typeface="Times New Roman" panose="02020603050405020304" pitchFamily="18" charset="0"/>
                <a:ea typeface="Times New Roman" panose="02020603050405020304" pitchFamily="18" charset="0"/>
                <a:cs typeface="Times New Roman" panose="02020603050405020304" pitchFamily="18" charset="0"/>
              </a:rPr>
              <a:t>Handbook of research on mathematics teaching and learning</a:t>
            </a:r>
            <a:r>
              <a:rPr lang="en-US" sz="2000" kern="0" dirty="0">
                <a:effectLst/>
                <a:latin typeface="Times New Roman" panose="02020603050405020304" pitchFamily="18" charset="0"/>
                <a:ea typeface="Times New Roman" panose="02020603050405020304" pitchFamily="18" charset="0"/>
                <a:cs typeface="Times New Roman" panose="02020603050405020304" pitchFamily="18" charset="0"/>
              </a:rPr>
              <a:t> (pp. 65-97). Macmillan.</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buNone/>
            </a:pPr>
            <a:r>
              <a:rPr lang="en-US" sz="2000" kern="0" dirty="0">
                <a:effectLst/>
                <a:latin typeface="Times New Roman" panose="02020603050405020304" pitchFamily="18" charset="0"/>
                <a:ea typeface="Times New Roman" panose="02020603050405020304" pitchFamily="18" charset="0"/>
                <a:cs typeface="Times New Roman" panose="02020603050405020304" pitchFamily="18" charset="0"/>
              </a:rPr>
              <a:t>Hirsh-Pasek, K., &amp; </a:t>
            </a:r>
            <a:r>
              <a:rPr lang="en-US" sz="2000" kern="0" dirty="0" err="1">
                <a:effectLst/>
                <a:latin typeface="Times New Roman" panose="02020603050405020304" pitchFamily="18" charset="0"/>
                <a:ea typeface="Times New Roman" panose="02020603050405020304" pitchFamily="18" charset="0"/>
                <a:cs typeface="Times New Roman" panose="02020603050405020304" pitchFamily="18" charset="0"/>
              </a:rPr>
              <a:t>Golinkoff</a:t>
            </a:r>
            <a:r>
              <a:rPr lang="en-US" sz="2000" kern="0" dirty="0">
                <a:effectLst/>
                <a:latin typeface="Times New Roman" panose="02020603050405020304" pitchFamily="18" charset="0"/>
                <a:ea typeface="Times New Roman" panose="02020603050405020304" pitchFamily="18" charset="0"/>
                <a:cs typeface="Times New Roman" panose="02020603050405020304" pitchFamily="18" charset="0"/>
              </a:rPr>
              <a:t>, R. M. (2016). </a:t>
            </a:r>
            <a:r>
              <a:rPr lang="en-US" sz="2000" i="1" kern="0" dirty="0">
                <a:effectLst/>
                <a:latin typeface="Times New Roman" panose="02020603050405020304" pitchFamily="18" charset="0"/>
                <a:ea typeface="Times New Roman" panose="02020603050405020304" pitchFamily="18" charset="0"/>
                <a:cs typeface="Times New Roman" panose="02020603050405020304" pitchFamily="18" charset="0"/>
              </a:rPr>
              <a:t>Becoming Brilliant: What Science Tells Us About Raising Successful Children</a:t>
            </a:r>
            <a:r>
              <a:rPr lang="en-US" sz="2000" kern="0" dirty="0">
                <a:effectLst/>
                <a:latin typeface="Times New Roman" panose="02020603050405020304" pitchFamily="18" charset="0"/>
                <a:ea typeface="Times New Roman" panose="02020603050405020304" pitchFamily="18" charset="0"/>
                <a:cs typeface="Times New Roman" panose="02020603050405020304" pitchFamily="18" charset="0"/>
              </a:rPr>
              <a:t>. American Psychological Association.</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buNone/>
            </a:pPr>
            <a:r>
              <a:rPr lang="en-US" sz="2000" kern="0" dirty="0">
                <a:effectLst/>
                <a:latin typeface="Times New Roman" panose="02020603050405020304" pitchFamily="18" charset="0"/>
                <a:ea typeface="Times New Roman" panose="02020603050405020304" pitchFamily="18" charset="0"/>
                <a:cs typeface="Times New Roman" panose="02020603050405020304" pitchFamily="18" charset="0"/>
              </a:rPr>
              <a:t>Immordino-Yang, M. H. (2015). </a:t>
            </a:r>
            <a:r>
              <a:rPr lang="en-US" sz="2000" i="1" kern="0" dirty="0">
                <a:effectLst/>
                <a:latin typeface="Times New Roman" panose="02020603050405020304" pitchFamily="18" charset="0"/>
                <a:ea typeface="Times New Roman" panose="02020603050405020304" pitchFamily="18" charset="0"/>
                <a:cs typeface="Times New Roman" panose="02020603050405020304" pitchFamily="18" charset="0"/>
              </a:rPr>
              <a:t>Emotions, Learning, and the Brain: Exploring the Educational Implications of Affective Neuroscience</a:t>
            </a:r>
            <a:r>
              <a:rPr lang="en-US" sz="2000" kern="0" dirty="0">
                <a:effectLst/>
                <a:latin typeface="Times New Roman" panose="02020603050405020304" pitchFamily="18" charset="0"/>
                <a:ea typeface="Times New Roman" panose="02020603050405020304" pitchFamily="18" charset="0"/>
                <a:cs typeface="Times New Roman" panose="02020603050405020304" pitchFamily="18" charset="0"/>
              </a:rPr>
              <a:t>. W. W. Norton &amp; Company.</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buNone/>
            </a:pPr>
            <a:r>
              <a:rPr lang="en-US" sz="2000" kern="0" dirty="0">
                <a:effectLst/>
                <a:latin typeface="Times New Roman" panose="02020603050405020304" pitchFamily="18" charset="0"/>
                <a:ea typeface="Times New Roman" panose="02020603050405020304" pitchFamily="18" charset="0"/>
                <a:cs typeface="Times New Roman" panose="02020603050405020304" pitchFamily="18" charset="0"/>
              </a:rPr>
              <a:t>LEGO Foundation. (2020). </a:t>
            </a:r>
            <a:r>
              <a:rPr lang="en-US" sz="2000" i="1" kern="0" dirty="0">
                <a:effectLst/>
                <a:latin typeface="Times New Roman" panose="02020603050405020304" pitchFamily="18" charset="0"/>
                <a:ea typeface="Times New Roman" panose="02020603050405020304" pitchFamily="18" charset="0"/>
                <a:cs typeface="Times New Roman" panose="02020603050405020304" pitchFamily="18" charset="0"/>
              </a:rPr>
              <a:t>The power of play: A research overview</a:t>
            </a:r>
            <a:r>
              <a:rPr lang="en-US" sz="2000" kern="0" dirty="0">
                <a:effectLst/>
                <a:latin typeface="Times New Roman" panose="02020603050405020304" pitchFamily="18" charset="0"/>
                <a:ea typeface="Times New Roman" panose="02020603050405020304" pitchFamily="18" charset="0"/>
                <a:cs typeface="Times New Roman" panose="02020603050405020304" pitchFamily="18" charset="0"/>
              </a:rPr>
              <a:t>. LEGO Foundation.</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70">
          <a:extLst>
            <a:ext uri="{FF2B5EF4-FFF2-40B4-BE49-F238E27FC236}">
              <a16:creationId xmlns:a16="http://schemas.microsoft.com/office/drawing/2014/main" id="{D17F2678-AF53-A82F-CB74-54A961ED51B3}"/>
            </a:ext>
          </a:extLst>
        </p:cNvPr>
        <p:cNvGrpSpPr/>
        <p:nvPr/>
      </p:nvGrpSpPr>
      <p:grpSpPr>
        <a:xfrm>
          <a:off x="0" y="0"/>
          <a:ext cx="0" cy="0"/>
          <a:chOff x="0" y="0"/>
          <a:chExt cx="0" cy="0"/>
        </a:xfrm>
      </p:grpSpPr>
      <p:pic>
        <p:nvPicPr>
          <p:cNvPr id="471" name="Google Shape;471;p33" descr="image.png">
            <a:extLst>
              <a:ext uri="{FF2B5EF4-FFF2-40B4-BE49-F238E27FC236}">
                <a16:creationId xmlns:a16="http://schemas.microsoft.com/office/drawing/2014/main" id="{A73F028D-9A5D-5740-331E-DDB475477C08}"/>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6146" name="Picture 2">
            <a:extLst>
              <a:ext uri="{FF2B5EF4-FFF2-40B4-BE49-F238E27FC236}">
                <a16:creationId xmlns:a16="http://schemas.microsoft.com/office/drawing/2014/main" id="{490B666D-C4A7-47BA-2784-398549685B8D}"/>
              </a:ext>
            </a:extLst>
          </p:cNvPr>
          <p:cNvPicPr>
            <a:picLocks noChangeAspect="1" noChangeArrowheads="1"/>
          </p:cNvPicPr>
          <p:nvPr/>
        </p:nvPicPr>
        <p:blipFill>
          <a:blip r:embed="rId4">
            <a:lum bright="70000" contrast="-70000"/>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0" y="0"/>
            <a:ext cx="12192000" cy="8125492"/>
          </a:xfrm>
          <a:prstGeom prst="rect">
            <a:avLst/>
          </a:prstGeom>
          <a:noFill/>
          <a:extLst>
            <a:ext uri="{909E8E84-426E-40DD-AFC4-6F175D3DCCD1}">
              <a14:hiddenFill xmlns:a14="http://schemas.microsoft.com/office/drawing/2010/main">
                <a:solidFill>
                  <a:srgbClr val="FFFFFF"/>
                </a:solidFill>
              </a14:hiddenFill>
            </a:ext>
          </a:extLst>
        </p:spPr>
      </p:pic>
      <p:sp>
        <p:nvSpPr>
          <p:cNvPr id="480" name="Google Shape;480;p33">
            <a:extLst>
              <a:ext uri="{FF2B5EF4-FFF2-40B4-BE49-F238E27FC236}">
                <a16:creationId xmlns:a16="http://schemas.microsoft.com/office/drawing/2014/main" id="{E81BB51D-2B7C-D37E-AF8D-40B4DB42BC69}"/>
              </a:ext>
            </a:extLst>
          </p:cNvPr>
          <p:cNvSpPr txBox="1"/>
          <p:nvPr/>
        </p:nvSpPr>
        <p:spPr>
          <a:xfrm>
            <a:off x="571500" y="571500"/>
            <a:ext cx="11601450" cy="55399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l-GR" sz="3600" b="1" dirty="0">
                <a:solidFill>
                  <a:srgbClr val="2C3E50"/>
                </a:solidFill>
                <a:latin typeface="Roboto Slab"/>
                <a:ea typeface="Roboto Slab"/>
                <a:cs typeface="Roboto Slab"/>
                <a:sym typeface="Roboto Slab"/>
              </a:rPr>
              <a:t>Βιβλιογραφία</a:t>
            </a:r>
            <a:endParaRPr dirty="0"/>
          </a:p>
        </p:txBody>
      </p:sp>
      <p:sp>
        <p:nvSpPr>
          <p:cNvPr id="481" name="Google Shape;481;p33">
            <a:extLst>
              <a:ext uri="{FF2B5EF4-FFF2-40B4-BE49-F238E27FC236}">
                <a16:creationId xmlns:a16="http://schemas.microsoft.com/office/drawing/2014/main" id="{D2CD1B78-5B8D-FF74-36BB-97DB7CA8DF5F}"/>
              </a:ext>
            </a:extLst>
          </p:cNvPr>
          <p:cNvSpPr/>
          <p:nvPr/>
        </p:nvSpPr>
        <p:spPr>
          <a:xfrm>
            <a:off x="571500" y="1266825"/>
            <a:ext cx="11049000" cy="28575"/>
          </a:xfrm>
          <a:prstGeom prst="rect">
            <a:avLst/>
          </a:prstGeom>
          <a:solidFill>
            <a:srgbClr val="FFCA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482" name="Google Shape;482;p33">
            <a:extLst>
              <a:ext uri="{FF2B5EF4-FFF2-40B4-BE49-F238E27FC236}">
                <a16:creationId xmlns:a16="http://schemas.microsoft.com/office/drawing/2014/main" id="{04F1CDD2-D838-FF44-704B-E094609CD360}"/>
              </a:ext>
            </a:extLst>
          </p:cNvPr>
          <p:cNvSpPr txBox="1"/>
          <p:nvPr/>
        </p:nvSpPr>
        <p:spPr>
          <a:xfrm>
            <a:off x="11382375" y="6486525"/>
            <a:ext cx="428625" cy="1809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50" b="0" i="0" u="none" strike="noStrike" cap="none">
                <a:solidFill>
                  <a:srgbClr val="90A4AE"/>
                </a:solidFill>
                <a:latin typeface="Open Sans"/>
                <a:ea typeface="Open Sans"/>
                <a:cs typeface="Open Sans"/>
                <a:sym typeface="Open Sans"/>
              </a:rPr>
              <a:t>21 / 21</a:t>
            </a:r>
            <a:endParaRPr/>
          </a:p>
        </p:txBody>
      </p:sp>
      <p:sp>
        <p:nvSpPr>
          <p:cNvPr id="3" name="TextBox 2">
            <a:extLst>
              <a:ext uri="{FF2B5EF4-FFF2-40B4-BE49-F238E27FC236}">
                <a16:creationId xmlns:a16="http://schemas.microsoft.com/office/drawing/2014/main" id="{ABB6399B-F70F-A1FD-DCDF-E5C2378205F4}"/>
              </a:ext>
            </a:extLst>
          </p:cNvPr>
          <p:cNvSpPr txBox="1"/>
          <p:nvPr/>
        </p:nvSpPr>
        <p:spPr>
          <a:xfrm>
            <a:off x="662485" y="1381516"/>
            <a:ext cx="10338890" cy="3665747"/>
          </a:xfrm>
          <a:prstGeom prst="rect">
            <a:avLst/>
          </a:prstGeom>
          <a:noFill/>
        </p:spPr>
        <p:txBody>
          <a:bodyPr wrap="square">
            <a:spAutoFit/>
          </a:bodyPr>
          <a:lstStyle/>
          <a:p>
            <a:pPr>
              <a:lnSpc>
                <a:spcPct val="115000"/>
              </a:lnSpc>
              <a:spcAft>
                <a:spcPts val="800"/>
              </a:spcAft>
              <a:buNone/>
            </a:pPr>
            <a:r>
              <a:rPr lang="en-US" sz="2000" kern="0" dirty="0" err="1">
                <a:effectLst/>
                <a:latin typeface="Times New Roman" panose="02020603050405020304" pitchFamily="18" charset="0"/>
                <a:ea typeface="Times New Roman" panose="02020603050405020304" pitchFamily="18" charset="0"/>
                <a:cs typeface="Times New Roman" panose="02020603050405020304" pitchFamily="18" charset="0"/>
              </a:rPr>
              <a:t>Papert</a:t>
            </a:r>
            <a:r>
              <a:rPr lang="en-US" sz="2000" kern="0" dirty="0">
                <a:effectLst/>
                <a:latin typeface="Times New Roman" panose="02020603050405020304" pitchFamily="18" charset="0"/>
                <a:ea typeface="Times New Roman" panose="02020603050405020304" pitchFamily="18" charset="0"/>
                <a:cs typeface="Times New Roman" panose="02020603050405020304" pitchFamily="18" charset="0"/>
              </a:rPr>
              <a:t>, S. (1993). </a:t>
            </a:r>
            <a:r>
              <a:rPr lang="en-US" sz="2000" i="1" kern="0" dirty="0">
                <a:effectLst/>
                <a:latin typeface="Times New Roman" panose="02020603050405020304" pitchFamily="18" charset="0"/>
                <a:ea typeface="Times New Roman" panose="02020603050405020304" pitchFamily="18" charset="0"/>
                <a:cs typeface="Times New Roman" panose="02020603050405020304" pitchFamily="18" charset="0"/>
              </a:rPr>
              <a:t>The Children's Machine: Rethinking School in the Age of the Computer</a:t>
            </a:r>
            <a:r>
              <a:rPr lang="en-US" sz="2000" kern="0" dirty="0">
                <a:effectLst/>
                <a:latin typeface="Times New Roman" panose="02020603050405020304" pitchFamily="18" charset="0"/>
                <a:ea typeface="Times New Roman" panose="02020603050405020304" pitchFamily="18" charset="0"/>
                <a:cs typeface="Times New Roman" panose="02020603050405020304" pitchFamily="18" charset="0"/>
              </a:rPr>
              <a:t>. Basic Books.</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buNone/>
            </a:pPr>
            <a:r>
              <a:rPr lang="en-US" sz="2000" kern="0" dirty="0">
                <a:effectLst/>
                <a:latin typeface="Times New Roman" panose="02020603050405020304" pitchFamily="18" charset="0"/>
                <a:ea typeface="Times New Roman" panose="02020603050405020304" pitchFamily="18" charset="0"/>
                <a:cs typeface="Times New Roman" panose="02020603050405020304" pitchFamily="18" charset="0"/>
              </a:rPr>
              <a:t>Piaget, J. (1962). </a:t>
            </a:r>
            <a:r>
              <a:rPr lang="en-US" sz="2000" i="1" kern="0" dirty="0">
                <a:effectLst/>
                <a:latin typeface="Times New Roman" panose="02020603050405020304" pitchFamily="18" charset="0"/>
                <a:ea typeface="Times New Roman" panose="02020603050405020304" pitchFamily="18" charset="0"/>
                <a:cs typeface="Times New Roman" panose="02020603050405020304" pitchFamily="18" charset="0"/>
              </a:rPr>
              <a:t>Play, Dreams and Imitation in Childhood</a:t>
            </a:r>
            <a:r>
              <a:rPr lang="en-US" sz="2000" kern="0" dirty="0">
                <a:effectLst/>
                <a:latin typeface="Times New Roman" panose="02020603050405020304" pitchFamily="18" charset="0"/>
                <a:ea typeface="Times New Roman" panose="02020603050405020304" pitchFamily="18" charset="0"/>
                <a:cs typeface="Times New Roman" panose="02020603050405020304" pitchFamily="18" charset="0"/>
              </a:rPr>
              <a:t>. W. W. Norton &amp; Company.</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buNone/>
            </a:pPr>
            <a:r>
              <a:rPr lang="en-US" sz="2000" kern="0" dirty="0" err="1">
                <a:effectLst/>
                <a:latin typeface="Times New Roman" panose="02020603050405020304" pitchFamily="18" charset="0"/>
                <a:ea typeface="Times New Roman" panose="02020603050405020304" pitchFamily="18" charset="0"/>
                <a:cs typeface="Times New Roman" panose="02020603050405020304" pitchFamily="18" charset="0"/>
              </a:rPr>
              <a:t>Sfard</a:t>
            </a:r>
            <a:r>
              <a:rPr lang="en-US" sz="2000" kern="0" dirty="0">
                <a:effectLst/>
                <a:latin typeface="Times New Roman" panose="02020603050405020304" pitchFamily="18" charset="0"/>
                <a:ea typeface="Times New Roman" panose="02020603050405020304" pitchFamily="18" charset="0"/>
                <a:cs typeface="Times New Roman" panose="02020603050405020304" pitchFamily="18" charset="0"/>
              </a:rPr>
              <a:t>, A. (2008). </a:t>
            </a:r>
            <a:r>
              <a:rPr lang="en-US" sz="2000" i="1" kern="0" dirty="0">
                <a:effectLst/>
                <a:latin typeface="Times New Roman" panose="02020603050405020304" pitchFamily="18" charset="0"/>
                <a:ea typeface="Times New Roman" panose="02020603050405020304" pitchFamily="18" charset="0"/>
                <a:cs typeface="Times New Roman" panose="02020603050405020304" pitchFamily="18" charset="0"/>
              </a:rPr>
              <a:t>Thinking as Communicating: Human Development, the Growth of Discourses, and Mathematizing</a:t>
            </a:r>
            <a:r>
              <a:rPr lang="en-US" sz="2000" kern="0" dirty="0">
                <a:effectLst/>
                <a:latin typeface="Times New Roman" panose="02020603050405020304" pitchFamily="18" charset="0"/>
                <a:ea typeface="Times New Roman" panose="02020603050405020304" pitchFamily="18" charset="0"/>
                <a:cs typeface="Times New Roman" panose="02020603050405020304" pitchFamily="18" charset="0"/>
              </a:rPr>
              <a:t>. Cambridge University Press.</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buNone/>
            </a:pPr>
            <a:r>
              <a:rPr lang="en-US" sz="2000" kern="0" dirty="0">
                <a:effectLst/>
                <a:latin typeface="Times New Roman" panose="02020603050405020304" pitchFamily="18" charset="0"/>
                <a:ea typeface="Times New Roman" panose="02020603050405020304" pitchFamily="18" charset="0"/>
                <a:cs typeface="Times New Roman" panose="02020603050405020304" pitchFamily="18" charset="0"/>
              </a:rPr>
              <a:t>Von </a:t>
            </a:r>
            <a:r>
              <a:rPr lang="en-US" sz="2000" kern="0" dirty="0" err="1">
                <a:effectLst/>
                <a:latin typeface="Times New Roman" panose="02020603050405020304" pitchFamily="18" charset="0"/>
                <a:ea typeface="Times New Roman" panose="02020603050405020304" pitchFamily="18" charset="0"/>
                <a:cs typeface="Times New Roman" panose="02020603050405020304" pitchFamily="18" charset="0"/>
              </a:rPr>
              <a:t>Glasersfeld</a:t>
            </a:r>
            <a:r>
              <a:rPr lang="en-US" sz="2000" kern="0" dirty="0">
                <a:effectLst/>
                <a:latin typeface="Times New Roman" panose="02020603050405020304" pitchFamily="18" charset="0"/>
                <a:ea typeface="Times New Roman" panose="02020603050405020304" pitchFamily="18" charset="0"/>
                <a:cs typeface="Times New Roman" panose="02020603050405020304" pitchFamily="18" charset="0"/>
              </a:rPr>
              <a:t>, E. (1995). </a:t>
            </a:r>
            <a:r>
              <a:rPr lang="en-US" sz="2000" i="1" kern="0" dirty="0">
                <a:effectLst/>
                <a:latin typeface="Times New Roman" panose="02020603050405020304" pitchFamily="18" charset="0"/>
                <a:ea typeface="Times New Roman" panose="02020603050405020304" pitchFamily="18" charset="0"/>
                <a:cs typeface="Times New Roman" panose="02020603050405020304" pitchFamily="18" charset="0"/>
              </a:rPr>
              <a:t>Radical Constructivism: A Way of Knowing and Learning</a:t>
            </a:r>
            <a:r>
              <a:rPr lang="en-US" sz="2000" kern="0" dirty="0">
                <a:effectLst/>
                <a:latin typeface="Times New Roman" panose="02020603050405020304" pitchFamily="18" charset="0"/>
                <a:ea typeface="Times New Roman" panose="02020603050405020304" pitchFamily="18" charset="0"/>
                <a:cs typeface="Times New Roman" panose="02020603050405020304" pitchFamily="18" charset="0"/>
              </a:rPr>
              <a:t>. Falmer Press.</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buNone/>
            </a:pPr>
            <a:r>
              <a:rPr lang="en-US" sz="2000" kern="0" dirty="0">
                <a:effectLst/>
                <a:latin typeface="Times New Roman" panose="02020603050405020304" pitchFamily="18" charset="0"/>
                <a:ea typeface="Times New Roman" panose="02020603050405020304" pitchFamily="18" charset="0"/>
                <a:cs typeface="Times New Roman" panose="02020603050405020304" pitchFamily="18" charset="0"/>
              </a:rPr>
              <a:t>Vygotsky, L. S. (1978). </a:t>
            </a:r>
            <a:r>
              <a:rPr lang="en-US" sz="2000" i="1" kern="0" dirty="0">
                <a:effectLst/>
                <a:latin typeface="Times New Roman" panose="02020603050405020304" pitchFamily="18" charset="0"/>
                <a:ea typeface="Times New Roman" panose="02020603050405020304" pitchFamily="18" charset="0"/>
                <a:cs typeface="Times New Roman" panose="02020603050405020304" pitchFamily="18" charset="0"/>
              </a:rPr>
              <a:t>Mind in Society: The Development of Higher Psychological Processes</a:t>
            </a:r>
            <a:r>
              <a:rPr lang="en-US" sz="2000" kern="0" dirty="0">
                <a:effectLst/>
                <a:latin typeface="Times New Roman" panose="02020603050405020304" pitchFamily="18" charset="0"/>
                <a:ea typeface="Times New Roman" panose="02020603050405020304" pitchFamily="18" charset="0"/>
                <a:cs typeface="Times New Roman" panose="02020603050405020304" pitchFamily="18" charset="0"/>
              </a:rPr>
              <a:t>. Harvard University Press.</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745031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70">
          <a:extLst>
            <a:ext uri="{FF2B5EF4-FFF2-40B4-BE49-F238E27FC236}">
              <a16:creationId xmlns:a16="http://schemas.microsoft.com/office/drawing/2014/main" id="{8513D072-CE91-88A0-CD5D-413052D553E2}"/>
            </a:ext>
          </a:extLst>
        </p:cNvPr>
        <p:cNvGrpSpPr/>
        <p:nvPr/>
      </p:nvGrpSpPr>
      <p:grpSpPr>
        <a:xfrm>
          <a:off x="0" y="0"/>
          <a:ext cx="0" cy="0"/>
          <a:chOff x="0" y="0"/>
          <a:chExt cx="0" cy="0"/>
        </a:xfrm>
      </p:grpSpPr>
      <p:pic>
        <p:nvPicPr>
          <p:cNvPr id="471" name="Google Shape;471;p33" descr="image.png">
            <a:extLst>
              <a:ext uri="{FF2B5EF4-FFF2-40B4-BE49-F238E27FC236}">
                <a16:creationId xmlns:a16="http://schemas.microsoft.com/office/drawing/2014/main" id="{A58CC792-E737-C138-B396-791DE87BE0EF}"/>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472" name="Google Shape;472;p33">
            <a:extLst>
              <a:ext uri="{FF2B5EF4-FFF2-40B4-BE49-F238E27FC236}">
                <a16:creationId xmlns:a16="http://schemas.microsoft.com/office/drawing/2014/main" id="{FC55EA15-ED53-31D8-8BC0-CAB6383C2CDE}"/>
              </a:ext>
            </a:extLst>
          </p:cNvPr>
          <p:cNvSpPr txBox="1"/>
          <p:nvPr/>
        </p:nvSpPr>
        <p:spPr>
          <a:xfrm>
            <a:off x="952500" y="3030140"/>
            <a:ext cx="4905375" cy="33516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0" i="0" u="none" strike="noStrike" cap="none" dirty="0" err="1">
                <a:solidFill>
                  <a:srgbClr val="2C3E50"/>
                </a:solidFill>
                <a:latin typeface="Open Sans"/>
                <a:ea typeface="Open Sans"/>
                <a:cs typeface="Open Sans"/>
                <a:sym typeface="Open Sans"/>
              </a:rPr>
              <a:t>Boaler</a:t>
            </a:r>
            <a:r>
              <a:rPr lang="en-US" sz="1650" b="0" i="0" u="none" strike="noStrike" cap="none" dirty="0">
                <a:solidFill>
                  <a:srgbClr val="2C3E50"/>
                </a:solidFill>
                <a:latin typeface="Open Sans"/>
                <a:ea typeface="Open Sans"/>
                <a:cs typeface="Open Sans"/>
                <a:sym typeface="Open Sans"/>
              </a:rPr>
              <a:t>, J. (2016). </a:t>
            </a:r>
            <a:r>
              <a:rPr lang="en-US" sz="1650" b="0" i="1" u="none" strike="noStrike" cap="none" dirty="0">
                <a:solidFill>
                  <a:srgbClr val="2C3E50"/>
                </a:solidFill>
                <a:latin typeface="Open Sans"/>
                <a:ea typeface="Open Sans"/>
                <a:cs typeface="Open Sans"/>
                <a:sym typeface="Open Sans"/>
              </a:rPr>
              <a:t>Mathematical Mindsets</a:t>
            </a:r>
            <a:r>
              <a:rPr lang="en-US" sz="1650" b="0" i="0" u="none" strike="noStrike" cap="none" dirty="0">
                <a:solidFill>
                  <a:srgbClr val="2C3E50"/>
                </a:solidFill>
                <a:latin typeface="Open Sans"/>
                <a:ea typeface="Open Sans"/>
                <a:cs typeface="Open Sans"/>
                <a:sym typeface="Open Sans"/>
              </a:rPr>
              <a:t>.</a:t>
            </a:r>
            <a:endParaRPr dirty="0"/>
          </a:p>
        </p:txBody>
      </p:sp>
      <p:sp>
        <p:nvSpPr>
          <p:cNvPr id="473" name="Google Shape;473;p33">
            <a:extLst>
              <a:ext uri="{FF2B5EF4-FFF2-40B4-BE49-F238E27FC236}">
                <a16:creationId xmlns:a16="http://schemas.microsoft.com/office/drawing/2014/main" id="{3B717AB7-0B20-52E1-2FB5-4480BF12FC9E}"/>
              </a:ext>
            </a:extLst>
          </p:cNvPr>
          <p:cNvSpPr txBox="1"/>
          <p:nvPr/>
        </p:nvSpPr>
        <p:spPr>
          <a:xfrm>
            <a:off x="952500" y="3603426"/>
            <a:ext cx="4905375" cy="670321"/>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0" i="0" u="none" strike="noStrike" cap="none">
                <a:solidFill>
                  <a:srgbClr val="2C3E50"/>
                </a:solidFill>
                <a:latin typeface="Open Sans"/>
                <a:ea typeface="Open Sans"/>
                <a:cs typeface="Open Sans"/>
                <a:sym typeface="Open Sans"/>
              </a:rPr>
              <a:t>Brousseau, G. (1997). </a:t>
            </a:r>
            <a:r>
              <a:rPr lang="en-US" sz="1650" b="0" i="1" u="none" strike="noStrike" cap="none">
                <a:solidFill>
                  <a:srgbClr val="2C3E50"/>
                </a:solidFill>
                <a:latin typeface="Open Sans"/>
                <a:ea typeface="Open Sans"/>
                <a:cs typeface="Open Sans"/>
                <a:sym typeface="Open Sans"/>
              </a:rPr>
              <a:t>Theory of Didactical Situations in Mathematics</a:t>
            </a:r>
            <a:r>
              <a:rPr lang="en-US" sz="1650" b="0" i="0" u="none" strike="noStrike" cap="none">
                <a:solidFill>
                  <a:srgbClr val="2C3E50"/>
                </a:solidFill>
                <a:latin typeface="Open Sans"/>
                <a:ea typeface="Open Sans"/>
                <a:cs typeface="Open Sans"/>
                <a:sym typeface="Open Sans"/>
              </a:rPr>
              <a:t>.</a:t>
            </a:r>
            <a:endParaRPr/>
          </a:p>
        </p:txBody>
      </p:sp>
      <p:sp>
        <p:nvSpPr>
          <p:cNvPr id="474" name="Google Shape;474;p33">
            <a:extLst>
              <a:ext uri="{FF2B5EF4-FFF2-40B4-BE49-F238E27FC236}">
                <a16:creationId xmlns:a16="http://schemas.microsoft.com/office/drawing/2014/main" id="{15D0D55F-3D38-46E0-CDB3-F0FEE26F0B80}"/>
              </a:ext>
            </a:extLst>
          </p:cNvPr>
          <p:cNvSpPr txBox="1"/>
          <p:nvPr/>
        </p:nvSpPr>
        <p:spPr>
          <a:xfrm>
            <a:off x="952500" y="4511873"/>
            <a:ext cx="4905375" cy="33516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0" i="0" u="none" strike="noStrike" cap="none">
                <a:solidFill>
                  <a:srgbClr val="2C3E50"/>
                </a:solidFill>
                <a:latin typeface="Open Sans"/>
                <a:ea typeface="Open Sans"/>
                <a:cs typeface="Open Sans"/>
                <a:sym typeface="Open Sans"/>
              </a:rPr>
              <a:t>Hirsh-Pasek, K. (2016). </a:t>
            </a:r>
            <a:r>
              <a:rPr lang="en-US" sz="1650" b="0" i="1" u="none" strike="noStrike" cap="none">
                <a:solidFill>
                  <a:srgbClr val="2C3E50"/>
                </a:solidFill>
                <a:latin typeface="Open Sans"/>
                <a:ea typeface="Open Sans"/>
                <a:cs typeface="Open Sans"/>
                <a:sym typeface="Open Sans"/>
              </a:rPr>
              <a:t>Becoming Brilliant</a:t>
            </a:r>
            <a:r>
              <a:rPr lang="en-US" sz="1650" b="0" i="0" u="none" strike="noStrike" cap="none">
                <a:solidFill>
                  <a:srgbClr val="2C3E50"/>
                </a:solidFill>
                <a:latin typeface="Open Sans"/>
                <a:ea typeface="Open Sans"/>
                <a:cs typeface="Open Sans"/>
                <a:sym typeface="Open Sans"/>
              </a:rPr>
              <a:t>.</a:t>
            </a:r>
            <a:endParaRPr/>
          </a:p>
        </p:txBody>
      </p:sp>
      <p:pic>
        <p:nvPicPr>
          <p:cNvPr id="477" name="Google Shape;477;p33" descr="image.png">
            <a:extLst>
              <a:ext uri="{FF2B5EF4-FFF2-40B4-BE49-F238E27FC236}">
                <a16:creationId xmlns:a16="http://schemas.microsoft.com/office/drawing/2014/main" id="{2EB3C8A2-8E28-2298-AFB9-69D1127B701D}"/>
              </a:ext>
            </a:extLst>
          </p:cNvPr>
          <p:cNvPicPr preferRelativeResize="0"/>
          <p:nvPr/>
        </p:nvPicPr>
        <p:blipFill rotWithShape="1">
          <a:blip r:embed="rId4">
            <a:alphaModFix/>
          </a:blip>
          <a:srcRect/>
          <a:stretch/>
        </p:blipFill>
        <p:spPr>
          <a:xfrm>
            <a:off x="571500" y="3087290"/>
            <a:ext cx="200025" cy="228600"/>
          </a:xfrm>
          <a:prstGeom prst="rect">
            <a:avLst/>
          </a:prstGeom>
          <a:noFill/>
          <a:ln>
            <a:noFill/>
          </a:ln>
        </p:spPr>
      </p:pic>
      <p:pic>
        <p:nvPicPr>
          <p:cNvPr id="478" name="Google Shape;478;p33" descr="image.png">
            <a:extLst>
              <a:ext uri="{FF2B5EF4-FFF2-40B4-BE49-F238E27FC236}">
                <a16:creationId xmlns:a16="http://schemas.microsoft.com/office/drawing/2014/main" id="{322F4220-98F0-D96A-E772-BBE21FAB1A70}"/>
              </a:ext>
            </a:extLst>
          </p:cNvPr>
          <p:cNvPicPr preferRelativeResize="0"/>
          <p:nvPr/>
        </p:nvPicPr>
        <p:blipFill rotWithShape="1">
          <a:blip r:embed="rId4">
            <a:alphaModFix/>
          </a:blip>
          <a:srcRect/>
          <a:stretch/>
        </p:blipFill>
        <p:spPr>
          <a:xfrm>
            <a:off x="571500" y="3660576"/>
            <a:ext cx="200025" cy="228600"/>
          </a:xfrm>
          <a:prstGeom prst="rect">
            <a:avLst/>
          </a:prstGeom>
          <a:noFill/>
          <a:ln>
            <a:noFill/>
          </a:ln>
        </p:spPr>
      </p:pic>
      <p:pic>
        <p:nvPicPr>
          <p:cNvPr id="479" name="Google Shape;479;p33" descr="image.png">
            <a:extLst>
              <a:ext uri="{FF2B5EF4-FFF2-40B4-BE49-F238E27FC236}">
                <a16:creationId xmlns:a16="http://schemas.microsoft.com/office/drawing/2014/main" id="{973EBFD4-27F1-08BA-1555-FF2E8C7B62DA}"/>
              </a:ext>
            </a:extLst>
          </p:cNvPr>
          <p:cNvPicPr preferRelativeResize="0"/>
          <p:nvPr/>
        </p:nvPicPr>
        <p:blipFill rotWithShape="1">
          <a:blip r:embed="rId5">
            <a:alphaModFix/>
          </a:blip>
          <a:srcRect/>
          <a:stretch/>
        </p:blipFill>
        <p:spPr>
          <a:xfrm>
            <a:off x="571500" y="4569023"/>
            <a:ext cx="200025" cy="228600"/>
          </a:xfrm>
          <a:prstGeom prst="rect">
            <a:avLst/>
          </a:prstGeom>
          <a:noFill/>
          <a:ln>
            <a:noFill/>
          </a:ln>
        </p:spPr>
      </p:pic>
      <p:sp>
        <p:nvSpPr>
          <p:cNvPr id="480" name="Google Shape;480;p33">
            <a:extLst>
              <a:ext uri="{FF2B5EF4-FFF2-40B4-BE49-F238E27FC236}">
                <a16:creationId xmlns:a16="http://schemas.microsoft.com/office/drawing/2014/main" id="{AB38A20A-B525-BF5F-5062-F36C3BDFE446}"/>
              </a:ext>
            </a:extLst>
          </p:cNvPr>
          <p:cNvSpPr txBox="1"/>
          <p:nvPr/>
        </p:nvSpPr>
        <p:spPr>
          <a:xfrm>
            <a:off x="571500" y="571500"/>
            <a:ext cx="11601450" cy="6286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1" i="0" u="none" strike="noStrike" cap="none">
                <a:solidFill>
                  <a:srgbClr val="2C3E50"/>
                </a:solidFill>
                <a:latin typeface="Roboto Slab"/>
                <a:ea typeface="Roboto Slab"/>
                <a:cs typeface="Roboto Slab"/>
                <a:sym typeface="Roboto Slab"/>
              </a:rPr>
              <a:t>Πρόσθετοι Πόροι</a:t>
            </a:r>
            <a:endParaRPr/>
          </a:p>
        </p:txBody>
      </p:sp>
      <p:sp>
        <p:nvSpPr>
          <p:cNvPr id="481" name="Google Shape;481;p33">
            <a:extLst>
              <a:ext uri="{FF2B5EF4-FFF2-40B4-BE49-F238E27FC236}">
                <a16:creationId xmlns:a16="http://schemas.microsoft.com/office/drawing/2014/main" id="{05086AE0-827A-14A7-10D9-6548E7A99626}"/>
              </a:ext>
            </a:extLst>
          </p:cNvPr>
          <p:cNvSpPr/>
          <p:nvPr/>
        </p:nvSpPr>
        <p:spPr>
          <a:xfrm>
            <a:off x="571500" y="1266825"/>
            <a:ext cx="11049000" cy="28575"/>
          </a:xfrm>
          <a:prstGeom prst="rect">
            <a:avLst/>
          </a:prstGeom>
          <a:solidFill>
            <a:srgbClr val="FFCA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482" name="Google Shape;482;p33">
            <a:extLst>
              <a:ext uri="{FF2B5EF4-FFF2-40B4-BE49-F238E27FC236}">
                <a16:creationId xmlns:a16="http://schemas.microsoft.com/office/drawing/2014/main" id="{45308A93-EF39-498E-4A54-4B076759DAB7}"/>
              </a:ext>
            </a:extLst>
          </p:cNvPr>
          <p:cNvSpPr txBox="1"/>
          <p:nvPr/>
        </p:nvSpPr>
        <p:spPr>
          <a:xfrm>
            <a:off x="11382375" y="6486525"/>
            <a:ext cx="428625" cy="1809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50" b="0" i="0" u="none" strike="noStrike" cap="none">
                <a:solidFill>
                  <a:srgbClr val="90A4AE"/>
                </a:solidFill>
                <a:latin typeface="Open Sans"/>
                <a:ea typeface="Open Sans"/>
                <a:cs typeface="Open Sans"/>
                <a:sym typeface="Open Sans"/>
              </a:rPr>
              <a:t>21 / 21</a:t>
            </a:r>
            <a:endParaRPr/>
          </a:p>
        </p:txBody>
      </p:sp>
      <p:pic>
        <p:nvPicPr>
          <p:cNvPr id="7170" name="Picture 2">
            <a:extLst>
              <a:ext uri="{FF2B5EF4-FFF2-40B4-BE49-F238E27FC236}">
                <a16:creationId xmlns:a16="http://schemas.microsoft.com/office/drawing/2014/main" id="{C6CA8AF5-CC20-9A53-ED89-6E1216ED5A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4126" y="2275883"/>
            <a:ext cx="5368243" cy="3577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5376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1"/>
        <p:cNvGrpSpPr/>
        <p:nvPr/>
      </p:nvGrpSpPr>
      <p:grpSpPr>
        <a:xfrm>
          <a:off x="0" y="0"/>
          <a:ext cx="0" cy="0"/>
          <a:chOff x="0" y="0"/>
          <a:chExt cx="0" cy="0"/>
        </a:xfrm>
      </p:grpSpPr>
      <p:pic>
        <p:nvPicPr>
          <p:cNvPr id="112" name="Google Shape;112;p15"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13" name="Google Shape;113;p15"/>
          <p:cNvSpPr txBox="1"/>
          <p:nvPr/>
        </p:nvSpPr>
        <p:spPr>
          <a:xfrm>
            <a:off x="419100" y="1404640"/>
            <a:ext cx="5550693" cy="409575"/>
          </a:xfrm>
          <a:prstGeom prst="rect">
            <a:avLst/>
          </a:prstGeom>
          <a:noFill/>
          <a:ln>
            <a:noFill/>
          </a:ln>
        </p:spPr>
        <p:txBody>
          <a:bodyPr spcFirstLastPara="1" wrap="square" lIns="304800" tIns="0" rIns="0" bIns="0" anchor="t" anchorCtr="0">
            <a:spAutoFit/>
          </a:bodyPr>
          <a:lstStyle/>
          <a:p>
            <a:pPr marL="0" marR="0" lvl="0" indent="0" algn="l" rtl="0">
              <a:spcBef>
                <a:spcPts val="0"/>
              </a:spcBef>
              <a:spcAft>
                <a:spcPts val="0"/>
              </a:spcAft>
              <a:buNone/>
            </a:pPr>
            <a:r>
              <a:rPr lang="en-US" sz="2400" b="1" i="0" u="none" strike="noStrike" cap="none">
                <a:solidFill>
                  <a:srgbClr val="0277BD"/>
                </a:solidFill>
                <a:latin typeface="Roboto Slab"/>
                <a:ea typeface="Roboto Slab"/>
                <a:cs typeface="Roboto Slab"/>
                <a:sym typeface="Roboto Slab"/>
              </a:rPr>
              <a:t>Ενεργητική Μάθηση</a:t>
            </a:r>
            <a:endParaRPr/>
          </a:p>
        </p:txBody>
      </p:sp>
      <p:sp>
        <p:nvSpPr>
          <p:cNvPr id="114" name="Google Shape;114;p15"/>
          <p:cNvSpPr txBox="1"/>
          <p:nvPr/>
        </p:nvSpPr>
        <p:spPr>
          <a:xfrm>
            <a:off x="419100" y="2023765"/>
            <a:ext cx="5286375" cy="670321"/>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0" i="0" u="none" strike="noStrike" cap="none" dirty="0" err="1">
                <a:solidFill>
                  <a:srgbClr val="2C3E50"/>
                </a:solidFill>
                <a:latin typeface="Open Sans"/>
                <a:ea typeface="Open Sans"/>
                <a:cs typeface="Open Sans"/>
                <a:sym typeface="Open Sans"/>
              </a:rPr>
              <a:t>Σύμφων</a:t>
            </a:r>
            <a:r>
              <a:rPr lang="en-US" sz="1650" b="0" i="0" u="none" strike="noStrike" cap="none" dirty="0">
                <a:solidFill>
                  <a:srgbClr val="2C3E50"/>
                </a:solidFill>
                <a:latin typeface="Open Sans"/>
                <a:ea typeface="Open Sans"/>
                <a:cs typeface="Open Sans"/>
                <a:sym typeface="Open Sans"/>
              </a:rPr>
              <a:t>α με τον Κονστρουκτιβισμό (Piaget, Papert), η μάθηση είναι ενεργητική κατασκευή:</a:t>
            </a:r>
            <a:endParaRPr dirty="0"/>
          </a:p>
        </p:txBody>
      </p:sp>
      <p:pic>
        <p:nvPicPr>
          <p:cNvPr id="115" name="Google Shape;115;p15" descr="image.png"/>
          <p:cNvPicPr preferRelativeResize="0"/>
          <p:nvPr/>
        </p:nvPicPr>
        <p:blipFill rotWithShape="1">
          <a:blip r:embed="rId4">
            <a:alphaModFix/>
          </a:blip>
          <a:srcRect/>
          <a:stretch/>
        </p:blipFill>
        <p:spPr>
          <a:xfrm>
            <a:off x="6353175" y="2389286"/>
            <a:ext cx="5248275" cy="3295650"/>
          </a:xfrm>
          <a:prstGeom prst="rect">
            <a:avLst/>
          </a:prstGeom>
          <a:noFill/>
          <a:ln>
            <a:noFill/>
          </a:ln>
        </p:spPr>
      </p:pic>
      <p:pic>
        <p:nvPicPr>
          <p:cNvPr id="117" name="Google Shape;117;p15" descr="image.png"/>
          <p:cNvPicPr preferRelativeResize="0"/>
          <p:nvPr/>
        </p:nvPicPr>
        <p:blipFill rotWithShape="1">
          <a:blip r:embed="rId5">
            <a:alphaModFix/>
          </a:blip>
          <a:srcRect/>
          <a:stretch/>
        </p:blipFill>
        <p:spPr>
          <a:xfrm>
            <a:off x="419100" y="1461790"/>
            <a:ext cx="304800" cy="304800"/>
          </a:xfrm>
          <a:prstGeom prst="rect">
            <a:avLst/>
          </a:prstGeom>
          <a:noFill/>
          <a:ln>
            <a:noFill/>
          </a:ln>
        </p:spPr>
      </p:pic>
      <p:sp>
        <p:nvSpPr>
          <p:cNvPr id="118" name="Google Shape;118;p15"/>
          <p:cNvSpPr txBox="1"/>
          <p:nvPr/>
        </p:nvSpPr>
        <p:spPr>
          <a:xfrm>
            <a:off x="800100" y="2846486"/>
            <a:ext cx="4905375" cy="1005482"/>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2C3E50"/>
                </a:solidFill>
                <a:latin typeface="Open Sans"/>
                <a:ea typeface="Open Sans"/>
                <a:cs typeface="Open Sans"/>
                <a:sym typeface="Open Sans"/>
              </a:rPr>
              <a:t>Χειραψία με τη Γνώση:</a:t>
            </a:r>
            <a:r>
              <a:rPr lang="en-US" sz="1650" b="0" i="0" u="none" strike="noStrike" cap="none">
                <a:solidFill>
                  <a:srgbClr val="2C3E50"/>
                </a:solidFill>
                <a:latin typeface="Open Sans"/>
                <a:ea typeface="Open Sans"/>
                <a:cs typeface="Open Sans"/>
                <a:sym typeface="Open Sans"/>
              </a:rPr>
              <a:t> Το παιδί πρέπει να "πιάσει" και να χειριστεί υλικά για να κατανοήσει αφηρημένες έννοιες.</a:t>
            </a:r>
            <a:endParaRPr/>
          </a:p>
        </p:txBody>
      </p:sp>
      <p:sp>
        <p:nvSpPr>
          <p:cNvPr id="119" name="Google Shape;119;p15"/>
          <p:cNvSpPr txBox="1"/>
          <p:nvPr/>
        </p:nvSpPr>
        <p:spPr>
          <a:xfrm>
            <a:off x="800100" y="4090094"/>
            <a:ext cx="4905375" cy="1005482"/>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2C3E50"/>
                </a:solidFill>
                <a:latin typeface="Open Sans"/>
                <a:ea typeface="Open Sans"/>
                <a:cs typeface="Open Sans"/>
                <a:sym typeface="Open Sans"/>
              </a:rPr>
              <a:t>Ο Ρόλος του Λάθους:</a:t>
            </a:r>
            <a:r>
              <a:rPr lang="en-US" sz="1650" b="0" i="0" u="none" strike="noStrike" cap="none">
                <a:solidFill>
                  <a:srgbClr val="2C3E50"/>
                </a:solidFill>
                <a:latin typeface="Open Sans"/>
                <a:ea typeface="Open Sans"/>
                <a:cs typeface="Open Sans"/>
                <a:sym typeface="Open Sans"/>
              </a:rPr>
              <a:t> Στο παιχνίδι, το λάθος δεν τιμωρείται. Είναι πληροφορία που οδηγεί σε νέα δοκιμή (Trial &amp; Error).</a:t>
            </a:r>
            <a:endParaRPr/>
          </a:p>
        </p:txBody>
      </p:sp>
      <p:sp>
        <p:nvSpPr>
          <p:cNvPr id="120" name="Google Shape;120;p15"/>
          <p:cNvSpPr txBox="1"/>
          <p:nvPr/>
        </p:nvSpPr>
        <p:spPr>
          <a:xfrm>
            <a:off x="800100" y="5333702"/>
            <a:ext cx="4905375" cy="1005482"/>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1" i="0" u="none" strike="noStrike" cap="none" dirty="0" err="1">
                <a:solidFill>
                  <a:srgbClr val="2C3E50"/>
                </a:solidFill>
                <a:latin typeface="Open Sans"/>
                <a:ea typeface="Open Sans"/>
                <a:cs typeface="Open Sans"/>
                <a:sym typeface="Open Sans"/>
              </a:rPr>
              <a:t>Γνωστική</a:t>
            </a:r>
            <a:r>
              <a:rPr lang="en-US" sz="1650" b="1" i="0" u="none" strike="noStrike" cap="none" dirty="0">
                <a:solidFill>
                  <a:srgbClr val="2C3E50"/>
                </a:solidFill>
                <a:latin typeface="Open Sans"/>
                <a:ea typeface="Open Sans"/>
                <a:cs typeface="Open Sans"/>
                <a:sym typeface="Open Sans"/>
              </a:rPr>
              <a:t> </a:t>
            </a:r>
            <a:r>
              <a:rPr lang="en-US" sz="1650" b="1" i="0" u="none" strike="noStrike" cap="none" dirty="0" err="1">
                <a:solidFill>
                  <a:srgbClr val="2C3E50"/>
                </a:solidFill>
                <a:latin typeface="Open Sans"/>
                <a:ea typeface="Open Sans"/>
                <a:cs typeface="Open Sans"/>
                <a:sym typeface="Open Sans"/>
              </a:rPr>
              <a:t>Σύγκρουση</a:t>
            </a:r>
            <a:r>
              <a:rPr lang="en-US" sz="1650" b="1" i="0" u="none" strike="noStrike" cap="none" dirty="0">
                <a:solidFill>
                  <a:srgbClr val="2C3E50"/>
                </a:solidFill>
                <a:latin typeface="Open Sans"/>
                <a:ea typeface="Open Sans"/>
                <a:cs typeface="Open Sans"/>
                <a:sym typeface="Open Sans"/>
              </a:rPr>
              <a:t>:</a:t>
            </a:r>
            <a:r>
              <a:rPr lang="en-US" sz="1650" b="0" i="0" u="none" strike="noStrike" cap="none" dirty="0">
                <a:solidFill>
                  <a:srgbClr val="2C3E50"/>
                </a:solidFill>
                <a:latin typeface="Open Sans"/>
                <a:ea typeface="Open Sans"/>
                <a:cs typeface="Open Sans"/>
                <a:sym typeface="Open Sans"/>
              </a:rPr>
              <a:t> </a:t>
            </a:r>
            <a:r>
              <a:rPr lang="en-US" sz="1650" b="0" i="0" u="none" strike="noStrike" cap="none" dirty="0" err="1">
                <a:solidFill>
                  <a:srgbClr val="2C3E50"/>
                </a:solidFill>
                <a:latin typeface="Open Sans"/>
                <a:ea typeface="Open Sans"/>
                <a:cs typeface="Open Sans"/>
                <a:sym typeface="Open Sans"/>
              </a:rPr>
              <a:t>Ότ</a:t>
            </a:r>
            <a:r>
              <a:rPr lang="en-US" sz="1650" b="0" i="0" u="none" strike="noStrike" cap="none" dirty="0">
                <a:solidFill>
                  <a:srgbClr val="2C3E50"/>
                </a:solidFill>
                <a:latin typeface="Open Sans"/>
                <a:ea typeface="Open Sans"/>
                <a:cs typeface="Open Sans"/>
                <a:sym typeface="Open Sans"/>
              </a:rPr>
              <a:t>αν το παιχνίδι διαψεύδει την πρόβλεψη του παιδιού, γεννιέται η πραγματική μάθηση.</a:t>
            </a:r>
            <a:endParaRPr dirty="0"/>
          </a:p>
        </p:txBody>
      </p:sp>
      <p:pic>
        <p:nvPicPr>
          <p:cNvPr id="121" name="Google Shape;121;p15" descr="image.png"/>
          <p:cNvPicPr preferRelativeResize="0"/>
          <p:nvPr/>
        </p:nvPicPr>
        <p:blipFill rotWithShape="1">
          <a:blip r:embed="rId6">
            <a:alphaModFix/>
          </a:blip>
          <a:srcRect/>
          <a:stretch/>
        </p:blipFill>
        <p:spPr>
          <a:xfrm>
            <a:off x="419100" y="2903636"/>
            <a:ext cx="257175" cy="228600"/>
          </a:xfrm>
          <a:prstGeom prst="rect">
            <a:avLst/>
          </a:prstGeom>
          <a:noFill/>
          <a:ln>
            <a:noFill/>
          </a:ln>
        </p:spPr>
      </p:pic>
      <p:pic>
        <p:nvPicPr>
          <p:cNvPr id="122" name="Google Shape;122;p15" descr="image.png"/>
          <p:cNvPicPr preferRelativeResize="0"/>
          <p:nvPr/>
        </p:nvPicPr>
        <p:blipFill rotWithShape="1">
          <a:blip r:embed="rId7">
            <a:alphaModFix/>
          </a:blip>
          <a:srcRect/>
          <a:stretch/>
        </p:blipFill>
        <p:spPr>
          <a:xfrm>
            <a:off x="419100" y="4147244"/>
            <a:ext cx="228600" cy="228600"/>
          </a:xfrm>
          <a:prstGeom prst="rect">
            <a:avLst/>
          </a:prstGeom>
          <a:noFill/>
          <a:ln>
            <a:noFill/>
          </a:ln>
        </p:spPr>
      </p:pic>
      <p:pic>
        <p:nvPicPr>
          <p:cNvPr id="123" name="Google Shape;123;p15" descr="image.png"/>
          <p:cNvPicPr preferRelativeResize="0"/>
          <p:nvPr/>
        </p:nvPicPr>
        <p:blipFill rotWithShape="1">
          <a:blip r:embed="rId8">
            <a:alphaModFix/>
          </a:blip>
          <a:srcRect/>
          <a:stretch/>
        </p:blipFill>
        <p:spPr>
          <a:xfrm>
            <a:off x="419100" y="5390852"/>
            <a:ext cx="228600" cy="228600"/>
          </a:xfrm>
          <a:prstGeom prst="rect">
            <a:avLst/>
          </a:prstGeom>
          <a:noFill/>
          <a:ln>
            <a:noFill/>
          </a:ln>
        </p:spPr>
      </p:pic>
      <p:sp>
        <p:nvSpPr>
          <p:cNvPr id="124" name="Google Shape;124;p15"/>
          <p:cNvSpPr txBox="1"/>
          <p:nvPr/>
        </p:nvSpPr>
        <p:spPr>
          <a:xfrm>
            <a:off x="571500" y="571500"/>
            <a:ext cx="11601450" cy="6286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1" i="0" u="none" strike="noStrike" cap="none">
                <a:solidFill>
                  <a:srgbClr val="2C3E50"/>
                </a:solidFill>
                <a:latin typeface="Roboto Slab"/>
                <a:ea typeface="Roboto Slab"/>
                <a:cs typeface="Roboto Slab"/>
                <a:sym typeface="Roboto Slab"/>
              </a:rPr>
              <a:t>Κονστρουκτιβισμός &amp; Παιχνίδι</a:t>
            </a:r>
            <a:endParaRPr/>
          </a:p>
        </p:txBody>
      </p:sp>
      <p:sp>
        <p:nvSpPr>
          <p:cNvPr id="125" name="Google Shape;125;p15"/>
          <p:cNvSpPr/>
          <p:nvPr/>
        </p:nvSpPr>
        <p:spPr>
          <a:xfrm>
            <a:off x="571500" y="1266825"/>
            <a:ext cx="11049000" cy="28575"/>
          </a:xfrm>
          <a:prstGeom prst="rect">
            <a:avLst/>
          </a:prstGeom>
          <a:solidFill>
            <a:srgbClr val="FFCA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26" name="Google Shape;126;p15"/>
          <p:cNvSpPr txBox="1"/>
          <p:nvPr/>
        </p:nvSpPr>
        <p:spPr>
          <a:xfrm>
            <a:off x="11458575" y="6486525"/>
            <a:ext cx="352425" cy="1809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50" b="0" i="0" u="none" strike="noStrike" cap="none">
                <a:solidFill>
                  <a:srgbClr val="90A4AE"/>
                </a:solidFill>
                <a:latin typeface="Open Sans"/>
                <a:ea typeface="Open Sans"/>
                <a:cs typeface="Open Sans"/>
                <a:sym typeface="Open Sans"/>
              </a:rPr>
              <a:t>3 / 21</a:t>
            </a:r>
            <a:endParaRPr/>
          </a:p>
        </p:txBody>
      </p:sp>
      <p:sp>
        <p:nvSpPr>
          <p:cNvPr id="3" name="AutoShape 4">
            <a:extLst>
              <a:ext uri="{FF2B5EF4-FFF2-40B4-BE49-F238E27FC236}">
                <a16:creationId xmlns:a16="http://schemas.microsoft.com/office/drawing/2014/main" id="{869079D2-CCE2-A00A-6814-02E9EAE27DA9}"/>
              </a:ext>
            </a:extLst>
          </p:cNvPr>
          <p:cNvSpPr>
            <a:spLocks noChangeAspect="1" noChangeArrowheads="1"/>
          </p:cNvSpPr>
          <p:nvPr/>
        </p:nvSpPr>
        <p:spPr bwMode="auto">
          <a:xfrm>
            <a:off x="5791200" y="30048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Εικόνα 3">
            <a:extLst>
              <a:ext uri="{FF2B5EF4-FFF2-40B4-BE49-F238E27FC236}">
                <a16:creationId xmlns:a16="http://schemas.microsoft.com/office/drawing/2014/main" id="{47D4BC0C-6E39-4E33-EC84-3879CDE4C49F}"/>
              </a:ext>
            </a:extLst>
          </p:cNvPr>
          <p:cNvPicPr>
            <a:picLocks noChangeAspect="1"/>
          </p:cNvPicPr>
          <p:nvPr/>
        </p:nvPicPr>
        <p:blipFill>
          <a:blip r:embed="rId9"/>
          <a:srcRect b="32114"/>
          <a:stretch>
            <a:fillRect/>
          </a:stretch>
        </p:blipFill>
        <p:spPr>
          <a:xfrm>
            <a:off x="6315968" y="2096989"/>
            <a:ext cx="5304532" cy="36010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0"/>
        <p:cNvGrpSpPr/>
        <p:nvPr/>
      </p:nvGrpSpPr>
      <p:grpSpPr>
        <a:xfrm>
          <a:off x="0" y="0"/>
          <a:ext cx="0" cy="0"/>
          <a:chOff x="0" y="0"/>
          <a:chExt cx="0" cy="0"/>
        </a:xfrm>
      </p:grpSpPr>
      <p:pic>
        <p:nvPicPr>
          <p:cNvPr id="131" name="Google Shape;131;p16"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32" name="Google Shape;132;p16" descr="image.png"/>
          <p:cNvPicPr preferRelativeResize="0"/>
          <p:nvPr/>
        </p:nvPicPr>
        <p:blipFill rotWithShape="1">
          <a:blip r:embed="rId4">
            <a:alphaModFix/>
          </a:blip>
          <a:srcRect/>
          <a:stretch/>
        </p:blipFill>
        <p:spPr>
          <a:xfrm>
            <a:off x="590550" y="2556867"/>
            <a:ext cx="5248275" cy="3295650"/>
          </a:xfrm>
          <a:prstGeom prst="rect">
            <a:avLst/>
          </a:prstGeom>
          <a:noFill/>
          <a:ln>
            <a:noFill/>
          </a:ln>
        </p:spPr>
      </p:pic>
      <p:sp>
        <p:nvSpPr>
          <p:cNvPr id="134" name="Google Shape;134;p16"/>
          <p:cNvSpPr txBox="1"/>
          <p:nvPr/>
        </p:nvSpPr>
        <p:spPr>
          <a:xfrm>
            <a:off x="6297216" y="1295400"/>
            <a:ext cx="5550693" cy="409575"/>
          </a:xfrm>
          <a:prstGeom prst="rect">
            <a:avLst/>
          </a:prstGeom>
          <a:noFill/>
          <a:ln>
            <a:noFill/>
          </a:ln>
        </p:spPr>
        <p:txBody>
          <a:bodyPr spcFirstLastPara="1" wrap="square" lIns="381000" tIns="0" rIns="0" bIns="0" anchor="t" anchorCtr="0">
            <a:spAutoFit/>
          </a:bodyPr>
          <a:lstStyle/>
          <a:p>
            <a:pPr marL="0" marR="0" lvl="0" indent="0" algn="l" rtl="0">
              <a:spcBef>
                <a:spcPts val="0"/>
              </a:spcBef>
              <a:spcAft>
                <a:spcPts val="0"/>
              </a:spcAft>
              <a:buNone/>
            </a:pPr>
            <a:r>
              <a:rPr lang="en-US" sz="2400" b="1" i="0" u="none" strike="noStrike" cap="none" dirty="0">
                <a:solidFill>
                  <a:srgbClr val="43A047"/>
                </a:solidFill>
                <a:latin typeface="Roboto Slab"/>
                <a:ea typeface="Roboto Slab"/>
                <a:cs typeface="Roboto Slab"/>
                <a:sym typeface="Roboto Slab"/>
              </a:rPr>
              <a:t>Μαθα</a:t>
            </a:r>
            <a:r>
              <a:rPr lang="en-US" sz="2400" b="1" i="0" u="none" strike="noStrike" cap="none" dirty="0" err="1">
                <a:solidFill>
                  <a:srgbClr val="43A047"/>
                </a:solidFill>
                <a:latin typeface="Roboto Slab"/>
                <a:ea typeface="Roboto Slab"/>
                <a:cs typeface="Roboto Slab"/>
                <a:sym typeface="Roboto Slab"/>
              </a:rPr>
              <a:t>ίνοντ</a:t>
            </a:r>
            <a:r>
              <a:rPr lang="en-US" sz="2400" b="1" i="0" u="none" strike="noStrike" cap="none" dirty="0">
                <a:solidFill>
                  <a:srgbClr val="43A047"/>
                </a:solidFill>
                <a:latin typeface="Roboto Slab"/>
                <a:ea typeface="Roboto Slab"/>
                <a:cs typeface="Roboto Slab"/>
                <a:sym typeface="Roboto Slab"/>
              </a:rPr>
              <a:t>ας Μαζί (Vygotsky)</a:t>
            </a:r>
            <a:endParaRPr dirty="0"/>
          </a:p>
        </p:txBody>
      </p:sp>
      <p:sp>
        <p:nvSpPr>
          <p:cNvPr id="135" name="Google Shape;135;p16"/>
          <p:cNvSpPr txBox="1"/>
          <p:nvPr/>
        </p:nvSpPr>
        <p:spPr>
          <a:xfrm>
            <a:off x="6325789" y="1827796"/>
            <a:ext cx="5286375" cy="670321"/>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0" i="0" u="none" strike="noStrike" cap="none" dirty="0" err="1">
                <a:solidFill>
                  <a:srgbClr val="2C3E50"/>
                </a:solidFill>
                <a:latin typeface="Open Sans"/>
                <a:ea typeface="Open Sans"/>
                <a:cs typeface="Open Sans"/>
                <a:sym typeface="Open Sans"/>
              </a:rPr>
              <a:t>Το</a:t>
            </a:r>
            <a:r>
              <a:rPr lang="en-US" sz="1650" b="0" i="0" u="none" strike="noStrike" cap="none" dirty="0">
                <a:solidFill>
                  <a:srgbClr val="2C3E50"/>
                </a:solidFill>
                <a:latin typeface="Open Sans"/>
                <a:ea typeface="Open Sans"/>
                <a:cs typeface="Open Sans"/>
                <a:sym typeface="Open Sans"/>
              </a:rPr>
              <a:t> πα</a:t>
            </a:r>
            <a:r>
              <a:rPr lang="en-US" sz="1650" b="0" i="0" u="none" strike="noStrike" cap="none" dirty="0" err="1">
                <a:solidFill>
                  <a:srgbClr val="2C3E50"/>
                </a:solidFill>
                <a:latin typeface="Open Sans"/>
                <a:ea typeface="Open Sans"/>
                <a:cs typeface="Open Sans"/>
                <a:sym typeface="Open Sans"/>
              </a:rPr>
              <a:t>ιχνίδι</a:t>
            </a:r>
            <a:r>
              <a:rPr lang="en-US" sz="1650" b="0" i="0" u="none" strike="noStrike" cap="none" dirty="0">
                <a:solidFill>
                  <a:srgbClr val="2C3E50"/>
                </a:solidFill>
                <a:latin typeface="Open Sans"/>
                <a:ea typeface="Open Sans"/>
                <a:cs typeface="Open Sans"/>
                <a:sym typeface="Open Sans"/>
              </a:rPr>
              <a:t> </a:t>
            </a:r>
            <a:r>
              <a:rPr lang="en-US" sz="1650" b="0" i="0" u="none" strike="noStrike" cap="none" dirty="0" err="1">
                <a:solidFill>
                  <a:srgbClr val="2C3E50"/>
                </a:solidFill>
                <a:latin typeface="Open Sans"/>
                <a:ea typeface="Open Sans"/>
                <a:cs typeface="Open Sans"/>
                <a:sym typeface="Open Sans"/>
              </a:rPr>
              <a:t>δημιουργεί</a:t>
            </a:r>
            <a:r>
              <a:rPr lang="en-US" sz="1650" b="0" i="0" u="none" strike="noStrike" cap="none" dirty="0">
                <a:solidFill>
                  <a:srgbClr val="2C3E50"/>
                </a:solidFill>
                <a:latin typeface="Open Sans"/>
                <a:ea typeface="Open Sans"/>
                <a:cs typeface="Open Sans"/>
                <a:sym typeface="Open Sans"/>
              </a:rPr>
              <a:t> </a:t>
            </a:r>
            <a:r>
              <a:rPr lang="en-US" sz="1650" b="0" i="0" u="none" strike="noStrike" cap="none" dirty="0" err="1">
                <a:solidFill>
                  <a:srgbClr val="2C3E50"/>
                </a:solidFill>
                <a:latin typeface="Open Sans"/>
                <a:ea typeface="Open Sans"/>
                <a:cs typeface="Open Sans"/>
                <a:sym typeface="Open Sans"/>
              </a:rPr>
              <a:t>το</a:t>
            </a:r>
            <a:r>
              <a:rPr lang="en-US" sz="1650" b="0" i="0" u="none" strike="noStrike" cap="none" dirty="0">
                <a:solidFill>
                  <a:srgbClr val="2C3E50"/>
                </a:solidFill>
                <a:latin typeface="Open Sans"/>
                <a:ea typeface="Open Sans"/>
                <a:cs typeface="Open Sans"/>
                <a:sym typeface="Open Sans"/>
              </a:rPr>
              <a:t> </a:t>
            </a:r>
            <a:r>
              <a:rPr lang="en-US" sz="1650" b="0" i="0" u="none" strike="noStrike" cap="none" dirty="0" err="1">
                <a:solidFill>
                  <a:srgbClr val="2C3E50"/>
                </a:solidFill>
                <a:latin typeface="Open Sans"/>
                <a:ea typeface="Open Sans"/>
                <a:cs typeface="Open Sans"/>
                <a:sym typeface="Open Sans"/>
              </a:rPr>
              <a:t>ιδ</a:t>
            </a:r>
            <a:r>
              <a:rPr lang="en-US" sz="1650" b="0" i="0" u="none" strike="noStrike" cap="none" dirty="0">
                <a:solidFill>
                  <a:srgbClr val="2C3E50"/>
                </a:solidFill>
                <a:latin typeface="Open Sans"/>
                <a:ea typeface="Open Sans"/>
                <a:cs typeface="Open Sans"/>
                <a:sym typeface="Open Sans"/>
              </a:rPr>
              <a:t>ανικό πλαίσιο για κοινωνικο-πολιτισμική μάθηση:</a:t>
            </a:r>
            <a:endParaRPr dirty="0"/>
          </a:p>
        </p:txBody>
      </p:sp>
      <p:pic>
        <p:nvPicPr>
          <p:cNvPr id="136" name="Google Shape;136;p16" descr="image.png"/>
          <p:cNvPicPr preferRelativeResize="0"/>
          <p:nvPr/>
        </p:nvPicPr>
        <p:blipFill rotWithShape="1">
          <a:blip r:embed="rId5">
            <a:alphaModFix/>
          </a:blip>
          <a:srcRect/>
          <a:stretch/>
        </p:blipFill>
        <p:spPr>
          <a:xfrm>
            <a:off x="6278164" y="1582154"/>
            <a:ext cx="381000" cy="304800"/>
          </a:xfrm>
          <a:prstGeom prst="rect">
            <a:avLst/>
          </a:prstGeom>
          <a:noFill/>
          <a:ln>
            <a:noFill/>
          </a:ln>
        </p:spPr>
      </p:pic>
      <p:sp>
        <p:nvSpPr>
          <p:cNvPr id="137" name="Google Shape;137;p16"/>
          <p:cNvSpPr txBox="1"/>
          <p:nvPr/>
        </p:nvSpPr>
        <p:spPr>
          <a:xfrm>
            <a:off x="6659164" y="2656697"/>
            <a:ext cx="4905375" cy="1340643"/>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1" i="0" u="none" strike="noStrike" cap="none" dirty="0" err="1">
                <a:solidFill>
                  <a:srgbClr val="2C3E50"/>
                </a:solidFill>
                <a:latin typeface="Open Sans"/>
                <a:ea typeface="Open Sans"/>
                <a:cs typeface="Open Sans"/>
                <a:sym typeface="Open Sans"/>
              </a:rPr>
              <a:t>Ζώνη</a:t>
            </a:r>
            <a:r>
              <a:rPr lang="en-US" sz="1650" b="1" i="0" u="none" strike="noStrike" cap="none" dirty="0">
                <a:solidFill>
                  <a:srgbClr val="2C3E50"/>
                </a:solidFill>
                <a:latin typeface="Open Sans"/>
                <a:ea typeface="Open Sans"/>
                <a:cs typeface="Open Sans"/>
                <a:sym typeface="Open Sans"/>
              </a:rPr>
              <a:t> </a:t>
            </a:r>
            <a:r>
              <a:rPr lang="en-US" sz="1650" b="1" i="0" u="none" strike="noStrike" cap="none" dirty="0" err="1">
                <a:solidFill>
                  <a:srgbClr val="2C3E50"/>
                </a:solidFill>
                <a:latin typeface="Open Sans"/>
                <a:ea typeface="Open Sans"/>
                <a:cs typeface="Open Sans"/>
                <a:sym typeface="Open Sans"/>
              </a:rPr>
              <a:t>Εγγύς</a:t>
            </a:r>
            <a:r>
              <a:rPr lang="en-US" sz="1650" b="1" i="0" u="none" strike="noStrike" cap="none" dirty="0">
                <a:solidFill>
                  <a:srgbClr val="2C3E50"/>
                </a:solidFill>
                <a:latin typeface="Open Sans"/>
                <a:ea typeface="Open Sans"/>
                <a:cs typeface="Open Sans"/>
                <a:sym typeface="Open Sans"/>
              </a:rPr>
              <a:t> </a:t>
            </a:r>
            <a:r>
              <a:rPr lang="en-US" sz="1650" b="1" i="0" u="none" strike="noStrike" cap="none" dirty="0" err="1">
                <a:solidFill>
                  <a:srgbClr val="2C3E50"/>
                </a:solidFill>
                <a:latin typeface="Open Sans"/>
                <a:ea typeface="Open Sans"/>
                <a:cs typeface="Open Sans"/>
                <a:sym typeface="Open Sans"/>
              </a:rPr>
              <a:t>Ανά</a:t>
            </a:r>
            <a:r>
              <a:rPr lang="en-US" sz="1650" b="1" i="0" u="none" strike="noStrike" cap="none" dirty="0">
                <a:solidFill>
                  <a:srgbClr val="2C3E50"/>
                </a:solidFill>
                <a:latin typeface="Open Sans"/>
                <a:ea typeface="Open Sans"/>
                <a:cs typeface="Open Sans"/>
                <a:sym typeface="Open Sans"/>
              </a:rPr>
              <a:t>πτυξης (ZPD):</a:t>
            </a:r>
            <a:r>
              <a:rPr lang="en-US" sz="1650" b="0" i="0" u="none" strike="noStrike" cap="none" dirty="0">
                <a:solidFill>
                  <a:srgbClr val="2C3E50"/>
                </a:solidFill>
                <a:latin typeface="Open Sans"/>
                <a:ea typeface="Open Sans"/>
                <a:cs typeface="Open Sans"/>
                <a:sym typeface="Open Sans"/>
              </a:rPr>
              <a:t> Μέσα στο παιχνίδι, το παιδί συχνά λειτουργεί σε ανώτερο επίπεδο, υποστηριζόμενο από τους συμπαίκτες του.</a:t>
            </a:r>
            <a:endParaRPr dirty="0"/>
          </a:p>
        </p:txBody>
      </p:sp>
      <p:sp>
        <p:nvSpPr>
          <p:cNvPr id="138" name="Google Shape;138;p16"/>
          <p:cNvSpPr txBox="1"/>
          <p:nvPr/>
        </p:nvSpPr>
        <p:spPr>
          <a:xfrm>
            <a:off x="6640114" y="4176080"/>
            <a:ext cx="4905375" cy="1005482"/>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1" i="0" u="none" strike="noStrike" cap="none" dirty="0" err="1">
                <a:solidFill>
                  <a:srgbClr val="2C3E50"/>
                </a:solidFill>
                <a:latin typeface="Open Sans"/>
                <a:ea typeface="Open Sans"/>
                <a:cs typeface="Open Sans"/>
                <a:sym typeface="Open Sans"/>
              </a:rPr>
              <a:t>Συνεργ</a:t>
            </a:r>
            <a:r>
              <a:rPr lang="en-US" sz="1650" b="1" i="0" u="none" strike="noStrike" cap="none" dirty="0">
                <a:solidFill>
                  <a:srgbClr val="2C3E50"/>
                </a:solidFill>
                <a:latin typeface="Open Sans"/>
                <a:ea typeface="Open Sans"/>
                <a:cs typeface="Open Sans"/>
                <a:sym typeface="Open Sans"/>
              </a:rPr>
              <a:t>ασία &amp; Ρόλοι:</a:t>
            </a:r>
            <a:r>
              <a:rPr lang="en-US" sz="1650" b="0" i="0" u="none" strike="noStrike" cap="none" dirty="0">
                <a:solidFill>
                  <a:srgbClr val="2C3E50"/>
                </a:solidFill>
                <a:latin typeface="Open Sans"/>
                <a:ea typeface="Open Sans"/>
                <a:cs typeface="Open Sans"/>
                <a:sym typeface="Open Sans"/>
              </a:rPr>
              <a:t> Η ανάγκη τήρησης κανόνων και η διαπραγμάτευση της σειράς καλλιεργούν την αυτορρύθμιση.</a:t>
            </a:r>
            <a:endParaRPr dirty="0"/>
          </a:p>
        </p:txBody>
      </p:sp>
      <p:sp>
        <p:nvSpPr>
          <p:cNvPr id="139" name="Google Shape;139;p16"/>
          <p:cNvSpPr txBox="1"/>
          <p:nvPr/>
        </p:nvSpPr>
        <p:spPr>
          <a:xfrm>
            <a:off x="6659164" y="5485322"/>
            <a:ext cx="4905375" cy="917376"/>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1" i="0" u="none" strike="noStrike" cap="none" dirty="0">
                <a:solidFill>
                  <a:srgbClr val="2C3E50"/>
                </a:solidFill>
                <a:latin typeface="Open Sans"/>
                <a:ea typeface="Open Sans"/>
                <a:cs typeface="Open Sans"/>
                <a:sym typeface="Open Sans"/>
              </a:rPr>
              <a:t>Peer Teaching:</a:t>
            </a:r>
            <a:r>
              <a:rPr lang="en-US" sz="1650" b="0" i="0" u="none" strike="noStrike" cap="none" dirty="0">
                <a:solidFill>
                  <a:srgbClr val="2C3E50"/>
                </a:solidFill>
                <a:latin typeface="Open Sans"/>
                <a:ea typeface="Open Sans"/>
                <a:cs typeface="Open Sans"/>
                <a:sym typeface="Open Sans"/>
              </a:rPr>
              <a:t> Τα πα</a:t>
            </a:r>
            <a:r>
              <a:rPr lang="en-US" sz="1650" b="0" i="0" u="none" strike="noStrike" cap="none" dirty="0" err="1">
                <a:solidFill>
                  <a:srgbClr val="2C3E50"/>
                </a:solidFill>
                <a:latin typeface="Open Sans"/>
                <a:ea typeface="Open Sans"/>
                <a:cs typeface="Open Sans"/>
                <a:sym typeface="Open Sans"/>
              </a:rPr>
              <a:t>ιδιά</a:t>
            </a:r>
            <a:r>
              <a:rPr lang="en-US" sz="1650" b="0" i="0" u="none" strike="noStrike" cap="none" dirty="0">
                <a:solidFill>
                  <a:srgbClr val="2C3E50"/>
                </a:solidFill>
                <a:latin typeface="Open Sans"/>
                <a:ea typeface="Open Sans"/>
                <a:cs typeface="Open Sans"/>
                <a:sym typeface="Open Sans"/>
              </a:rPr>
              <a:t> </a:t>
            </a:r>
            <a:r>
              <a:rPr lang="en-US" sz="1650" b="0" i="0" u="none" strike="noStrike" cap="none" dirty="0" err="1">
                <a:solidFill>
                  <a:srgbClr val="2C3E50"/>
                </a:solidFill>
                <a:latin typeface="Open Sans"/>
                <a:ea typeface="Open Sans"/>
                <a:cs typeface="Open Sans"/>
                <a:sym typeface="Open Sans"/>
              </a:rPr>
              <a:t>εξηγούν</a:t>
            </a:r>
            <a:r>
              <a:rPr lang="en-US" sz="1650" b="0" i="0" u="none" strike="noStrike" cap="none" dirty="0">
                <a:solidFill>
                  <a:srgbClr val="2C3E50"/>
                </a:solidFill>
                <a:latin typeface="Open Sans"/>
                <a:ea typeface="Open Sans"/>
                <a:cs typeface="Open Sans"/>
                <a:sym typeface="Open Sans"/>
              </a:rPr>
              <a:t> </a:t>
            </a:r>
            <a:r>
              <a:rPr lang="en-US" sz="1650" b="0" i="0" u="none" strike="noStrike" cap="none" dirty="0" err="1">
                <a:solidFill>
                  <a:srgbClr val="2C3E50"/>
                </a:solidFill>
                <a:latin typeface="Open Sans"/>
                <a:ea typeface="Open Sans"/>
                <a:cs typeface="Open Sans"/>
                <a:sym typeface="Open Sans"/>
              </a:rPr>
              <a:t>το</a:t>
            </a:r>
            <a:r>
              <a:rPr lang="en-US" sz="1650" b="0" i="0" u="none" strike="noStrike" cap="none" dirty="0">
                <a:solidFill>
                  <a:srgbClr val="2C3E50"/>
                </a:solidFill>
                <a:latin typeface="Open Sans"/>
                <a:ea typeface="Open Sans"/>
                <a:cs typeface="Open Sans"/>
                <a:sym typeface="Open Sans"/>
              </a:rPr>
              <a:t> </a:t>
            </a:r>
            <a:r>
              <a:rPr lang="en-US" sz="1650" b="0" i="0" u="none" strike="noStrike" cap="none" dirty="0" err="1">
                <a:solidFill>
                  <a:srgbClr val="2C3E50"/>
                </a:solidFill>
                <a:latin typeface="Open Sans"/>
                <a:ea typeface="Open Sans"/>
                <a:cs typeface="Open Sans"/>
                <a:sym typeface="Open Sans"/>
              </a:rPr>
              <a:t>έν</a:t>
            </a:r>
            <a:r>
              <a:rPr lang="en-US" sz="1650" b="0" i="0" u="none" strike="noStrike" cap="none" dirty="0">
                <a:solidFill>
                  <a:srgbClr val="2C3E50"/>
                </a:solidFill>
                <a:latin typeface="Open Sans"/>
                <a:ea typeface="Open Sans"/>
                <a:cs typeface="Open Sans"/>
                <a:sym typeface="Open Sans"/>
              </a:rPr>
              <a:t>α στο άλλο τους κανόνες, διδάσκοντας ουσιαστικά τη λογική του συστήματος.</a:t>
            </a:r>
            <a:endParaRPr dirty="0"/>
          </a:p>
        </p:txBody>
      </p:sp>
      <p:pic>
        <p:nvPicPr>
          <p:cNvPr id="140" name="Google Shape;140;p16" descr="image.png"/>
          <p:cNvPicPr preferRelativeResize="0"/>
          <p:nvPr/>
        </p:nvPicPr>
        <p:blipFill rotWithShape="1">
          <a:blip r:embed="rId6">
            <a:alphaModFix/>
          </a:blip>
          <a:srcRect/>
          <a:stretch/>
        </p:blipFill>
        <p:spPr>
          <a:xfrm>
            <a:off x="6297216" y="2881275"/>
            <a:ext cx="257175" cy="228600"/>
          </a:xfrm>
          <a:prstGeom prst="rect">
            <a:avLst/>
          </a:prstGeom>
          <a:noFill/>
          <a:ln>
            <a:noFill/>
          </a:ln>
        </p:spPr>
      </p:pic>
      <p:pic>
        <p:nvPicPr>
          <p:cNvPr id="141" name="Google Shape;141;p16" descr="image.png"/>
          <p:cNvPicPr preferRelativeResize="0"/>
          <p:nvPr/>
        </p:nvPicPr>
        <p:blipFill rotWithShape="1">
          <a:blip r:embed="rId7">
            <a:alphaModFix/>
          </a:blip>
          <a:srcRect/>
          <a:stretch/>
        </p:blipFill>
        <p:spPr>
          <a:xfrm>
            <a:off x="6182914" y="4509156"/>
            <a:ext cx="285750" cy="228600"/>
          </a:xfrm>
          <a:prstGeom prst="rect">
            <a:avLst/>
          </a:prstGeom>
          <a:noFill/>
          <a:ln>
            <a:noFill/>
          </a:ln>
        </p:spPr>
      </p:pic>
      <p:pic>
        <p:nvPicPr>
          <p:cNvPr id="142" name="Google Shape;142;p16" descr="image.png"/>
          <p:cNvPicPr preferRelativeResize="0"/>
          <p:nvPr/>
        </p:nvPicPr>
        <p:blipFill rotWithShape="1">
          <a:blip r:embed="rId8">
            <a:alphaModFix/>
          </a:blip>
          <a:srcRect/>
          <a:stretch/>
        </p:blipFill>
        <p:spPr>
          <a:xfrm>
            <a:off x="6278164" y="5846377"/>
            <a:ext cx="285750" cy="228600"/>
          </a:xfrm>
          <a:prstGeom prst="rect">
            <a:avLst/>
          </a:prstGeom>
          <a:noFill/>
          <a:ln>
            <a:noFill/>
          </a:ln>
        </p:spPr>
      </p:pic>
      <p:sp>
        <p:nvSpPr>
          <p:cNvPr id="143" name="Google Shape;143;p16"/>
          <p:cNvSpPr txBox="1"/>
          <p:nvPr/>
        </p:nvSpPr>
        <p:spPr>
          <a:xfrm>
            <a:off x="571500" y="571500"/>
            <a:ext cx="11601450" cy="6286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1" i="0" u="none" strike="noStrike" cap="none">
                <a:solidFill>
                  <a:srgbClr val="2C3E50"/>
                </a:solidFill>
                <a:latin typeface="Roboto Slab"/>
                <a:ea typeface="Roboto Slab"/>
                <a:cs typeface="Roboto Slab"/>
                <a:sym typeface="Roboto Slab"/>
              </a:rPr>
              <a:t>Κοινωνική Αλληλεπίδραση &amp; Παιχνίδι</a:t>
            </a:r>
            <a:endParaRPr/>
          </a:p>
        </p:txBody>
      </p:sp>
      <p:sp>
        <p:nvSpPr>
          <p:cNvPr id="144" name="Google Shape;144;p16"/>
          <p:cNvSpPr/>
          <p:nvPr/>
        </p:nvSpPr>
        <p:spPr>
          <a:xfrm>
            <a:off x="571500" y="1266825"/>
            <a:ext cx="11049000" cy="28575"/>
          </a:xfrm>
          <a:prstGeom prst="rect">
            <a:avLst/>
          </a:prstGeom>
          <a:solidFill>
            <a:srgbClr val="FFCA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45" name="Google Shape;145;p16"/>
          <p:cNvSpPr txBox="1"/>
          <p:nvPr/>
        </p:nvSpPr>
        <p:spPr>
          <a:xfrm>
            <a:off x="11402614" y="6335129"/>
            <a:ext cx="352425" cy="1809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50" b="0" i="0" u="none" strike="noStrike" cap="none">
                <a:solidFill>
                  <a:srgbClr val="90A4AE"/>
                </a:solidFill>
                <a:latin typeface="Open Sans"/>
                <a:ea typeface="Open Sans"/>
                <a:cs typeface="Open Sans"/>
                <a:sym typeface="Open Sans"/>
              </a:rPr>
              <a:t>4 / 21</a:t>
            </a:r>
            <a:endParaRPr/>
          </a:p>
        </p:txBody>
      </p:sp>
      <p:pic>
        <p:nvPicPr>
          <p:cNvPr id="5" name="Εικόνα 4">
            <a:extLst>
              <a:ext uri="{FF2B5EF4-FFF2-40B4-BE49-F238E27FC236}">
                <a16:creationId xmlns:a16="http://schemas.microsoft.com/office/drawing/2014/main" id="{310C9157-7F01-E1A0-0A44-13C4D741A5C7}"/>
              </a:ext>
            </a:extLst>
          </p:cNvPr>
          <p:cNvPicPr>
            <a:picLocks noChangeAspect="1"/>
          </p:cNvPicPr>
          <p:nvPr/>
        </p:nvPicPr>
        <p:blipFill>
          <a:blip r:embed="rId9"/>
          <a:stretch>
            <a:fillRect/>
          </a:stretch>
        </p:blipFill>
        <p:spPr>
          <a:xfrm>
            <a:off x="565147" y="2776363"/>
            <a:ext cx="5387979" cy="26855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9"/>
        <p:cNvGrpSpPr/>
        <p:nvPr/>
      </p:nvGrpSpPr>
      <p:grpSpPr>
        <a:xfrm>
          <a:off x="0" y="0"/>
          <a:ext cx="0" cy="0"/>
          <a:chOff x="0" y="0"/>
          <a:chExt cx="0" cy="0"/>
        </a:xfrm>
      </p:grpSpPr>
      <p:pic>
        <p:nvPicPr>
          <p:cNvPr id="150" name="Google Shape;150;p17"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51" name="Google Shape;151;p17"/>
          <p:cNvSpPr txBox="1"/>
          <p:nvPr/>
        </p:nvSpPr>
        <p:spPr>
          <a:xfrm>
            <a:off x="545307" y="1423690"/>
            <a:ext cx="5550693" cy="409575"/>
          </a:xfrm>
          <a:prstGeom prst="rect">
            <a:avLst/>
          </a:prstGeom>
          <a:noFill/>
          <a:ln>
            <a:noFill/>
          </a:ln>
        </p:spPr>
        <p:txBody>
          <a:bodyPr spcFirstLastPara="1" wrap="square" lIns="381000" tIns="0" rIns="0" bIns="0" anchor="t" anchorCtr="0">
            <a:spAutoFit/>
          </a:bodyPr>
          <a:lstStyle/>
          <a:p>
            <a:pPr marL="0" marR="0" lvl="0" indent="0" algn="l" rtl="0">
              <a:spcBef>
                <a:spcPts val="0"/>
              </a:spcBef>
              <a:spcAft>
                <a:spcPts val="0"/>
              </a:spcAft>
              <a:buNone/>
            </a:pPr>
            <a:r>
              <a:rPr lang="en-US" sz="2400" b="1" i="0" u="none" strike="noStrike" cap="none">
                <a:solidFill>
                  <a:srgbClr val="E53935"/>
                </a:solidFill>
                <a:latin typeface="Roboto Slab"/>
                <a:ea typeface="Roboto Slab"/>
                <a:cs typeface="Roboto Slab"/>
                <a:sym typeface="Roboto Slab"/>
              </a:rPr>
              <a:t>Από την Πράξη στα Λόγια</a:t>
            </a:r>
            <a:endParaRPr/>
          </a:p>
        </p:txBody>
      </p:sp>
      <p:sp>
        <p:nvSpPr>
          <p:cNvPr id="152" name="Google Shape;152;p17"/>
          <p:cNvSpPr txBox="1"/>
          <p:nvPr/>
        </p:nvSpPr>
        <p:spPr>
          <a:xfrm>
            <a:off x="545307" y="2042815"/>
            <a:ext cx="5286375" cy="670321"/>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0" i="0" u="none" strike="noStrike" cap="none">
                <a:solidFill>
                  <a:srgbClr val="2C3E50"/>
                </a:solidFill>
                <a:latin typeface="Open Sans"/>
                <a:ea typeface="Open Sans"/>
                <a:cs typeface="Open Sans"/>
                <a:sym typeface="Open Sans"/>
              </a:rPr>
              <a:t>Το παιχνίδι είναι ο "κινητήρας" που παράγει αυθεντικό μαθηματικό λόγο (Discourse):</a:t>
            </a:r>
            <a:endParaRPr/>
          </a:p>
        </p:txBody>
      </p:sp>
      <p:pic>
        <p:nvPicPr>
          <p:cNvPr id="153" name="Google Shape;153;p17" descr="image.png"/>
          <p:cNvPicPr preferRelativeResize="0"/>
          <p:nvPr/>
        </p:nvPicPr>
        <p:blipFill rotWithShape="1">
          <a:blip r:embed="rId4">
            <a:alphaModFix/>
          </a:blip>
          <a:srcRect/>
          <a:stretch/>
        </p:blipFill>
        <p:spPr>
          <a:xfrm>
            <a:off x="6353175" y="2389286"/>
            <a:ext cx="5248275" cy="3295650"/>
          </a:xfrm>
          <a:prstGeom prst="rect">
            <a:avLst/>
          </a:prstGeom>
          <a:noFill/>
          <a:ln>
            <a:noFill/>
          </a:ln>
        </p:spPr>
      </p:pic>
      <p:pic>
        <p:nvPicPr>
          <p:cNvPr id="155" name="Google Shape;155;p17" descr="image.png"/>
          <p:cNvPicPr preferRelativeResize="0"/>
          <p:nvPr/>
        </p:nvPicPr>
        <p:blipFill rotWithShape="1">
          <a:blip r:embed="rId5">
            <a:alphaModFix/>
          </a:blip>
          <a:srcRect/>
          <a:stretch/>
        </p:blipFill>
        <p:spPr>
          <a:xfrm>
            <a:off x="545307" y="1480840"/>
            <a:ext cx="381000" cy="304800"/>
          </a:xfrm>
          <a:prstGeom prst="rect">
            <a:avLst/>
          </a:prstGeom>
          <a:noFill/>
          <a:ln>
            <a:noFill/>
          </a:ln>
        </p:spPr>
      </p:pic>
      <p:sp>
        <p:nvSpPr>
          <p:cNvPr id="156" name="Google Shape;156;p17"/>
          <p:cNvSpPr txBox="1"/>
          <p:nvPr/>
        </p:nvSpPr>
        <p:spPr>
          <a:xfrm>
            <a:off x="926307" y="2865536"/>
            <a:ext cx="4905375" cy="1005482"/>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2C3E50"/>
                </a:solidFill>
                <a:latin typeface="Open Sans"/>
                <a:ea typeface="Open Sans"/>
                <a:cs typeface="Open Sans"/>
                <a:sym typeface="Open Sans"/>
              </a:rPr>
              <a:t>Επιχειρηματολογία:</a:t>
            </a:r>
            <a:r>
              <a:rPr lang="en-US" sz="1650" b="0" i="0" u="none" strike="noStrike" cap="none">
                <a:solidFill>
                  <a:srgbClr val="2C3E50"/>
                </a:solidFill>
                <a:latin typeface="Open Sans"/>
                <a:ea typeface="Open Sans"/>
                <a:cs typeface="Open Sans"/>
                <a:sym typeface="Open Sans"/>
              </a:rPr>
              <a:t> "Γιατί έκανες αυτή την κίνηση;" Το παιδί αναγκάζεται να δικαιολογήσει τη στρατηγική του.</a:t>
            </a:r>
            <a:endParaRPr/>
          </a:p>
        </p:txBody>
      </p:sp>
      <p:sp>
        <p:nvSpPr>
          <p:cNvPr id="157" name="Google Shape;157;p17"/>
          <p:cNvSpPr txBox="1"/>
          <p:nvPr/>
        </p:nvSpPr>
        <p:spPr>
          <a:xfrm>
            <a:off x="926307" y="4109144"/>
            <a:ext cx="4905375" cy="1005482"/>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2C3E50"/>
                </a:solidFill>
                <a:latin typeface="Open Sans"/>
                <a:ea typeface="Open Sans"/>
                <a:cs typeface="Open Sans"/>
                <a:sym typeface="Open Sans"/>
              </a:rPr>
              <a:t>Μαθηματικό Λεξιλόγιο:</a:t>
            </a:r>
            <a:r>
              <a:rPr lang="en-US" sz="1650" b="0" i="0" u="none" strike="noStrike" cap="none">
                <a:solidFill>
                  <a:srgbClr val="2C3E50"/>
                </a:solidFill>
                <a:latin typeface="Open Sans"/>
                <a:ea typeface="Open Sans"/>
                <a:cs typeface="Open Sans"/>
                <a:sym typeface="Open Sans"/>
              </a:rPr>
              <a:t> Λέξεις όπως "πιθανότητα", "άθροισμα", "στρατηγική" αποκτούν νόημα ως εργαλεία για τη νίκη.</a:t>
            </a:r>
            <a:endParaRPr/>
          </a:p>
        </p:txBody>
      </p:sp>
      <p:sp>
        <p:nvSpPr>
          <p:cNvPr id="158" name="Google Shape;158;p17"/>
          <p:cNvSpPr txBox="1"/>
          <p:nvPr/>
        </p:nvSpPr>
        <p:spPr>
          <a:xfrm>
            <a:off x="926307" y="5352752"/>
            <a:ext cx="4905375" cy="1005482"/>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2C3E50"/>
                </a:solidFill>
                <a:latin typeface="Open Sans"/>
                <a:ea typeface="Open Sans"/>
                <a:cs typeface="Open Sans"/>
                <a:sym typeface="Open Sans"/>
              </a:rPr>
              <a:t>Ενεργητική Ακρόαση:</a:t>
            </a:r>
            <a:r>
              <a:rPr lang="en-US" sz="1650" b="0" i="0" u="none" strike="noStrike" cap="none">
                <a:solidFill>
                  <a:srgbClr val="2C3E50"/>
                </a:solidFill>
                <a:latin typeface="Open Sans"/>
                <a:ea typeface="Open Sans"/>
                <a:cs typeface="Open Sans"/>
                <a:sym typeface="Open Sans"/>
              </a:rPr>
              <a:t> Οι μαθητές πρέπει να ακούσουν και να αξιολογήσουν τη σκέψη των άλλων για να παίξουν σωστά.</a:t>
            </a:r>
            <a:endParaRPr/>
          </a:p>
        </p:txBody>
      </p:sp>
      <p:pic>
        <p:nvPicPr>
          <p:cNvPr id="159" name="Google Shape;159;p17" descr="image.png"/>
          <p:cNvPicPr preferRelativeResize="0"/>
          <p:nvPr/>
        </p:nvPicPr>
        <p:blipFill rotWithShape="1">
          <a:blip r:embed="rId6">
            <a:alphaModFix/>
          </a:blip>
          <a:srcRect/>
          <a:stretch/>
        </p:blipFill>
        <p:spPr>
          <a:xfrm>
            <a:off x="545307" y="2922686"/>
            <a:ext cx="228600" cy="228600"/>
          </a:xfrm>
          <a:prstGeom prst="rect">
            <a:avLst/>
          </a:prstGeom>
          <a:noFill/>
          <a:ln>
            <a:noFill/>
          </a:ln>
        </p:spPr>
      </p:pic>
      <p:pic>
        <p:nvPicPr>
          <p:cNvPr id="160" name="Google Shape;160;p17" descr="image.png"/>
          <p:cNvPicPr preferRelativeResize="0"/>
          <p:nvPr/>
        </p:nvPicPr>
        <p:blipFill rotWithShape="1">
          <a:blip r:embed="rId7">
            <a:alphaModFix/>
          </a:blip>
          <a:srcRect/>
          <a:stretch/>
        </p:blipFill>
        <p:spPr>
          <a:xfrm>
            <a:off x="545307" y="4166294"/>
            <a:ext cx="257175" cy="228600"/>
          </a:xfrm>
          <a:prstGeom prst="rect">
            <a:avLst/>
          </a:prstGeom>
          <a:noFill/>
          <a:ln>
            <a:noFill/>
          </a:ln>
        </p:spPr>
      </p:pic>
      <p:pic>
        <p:nvPicPr>
          <p:cNvPr id="161" name="Google Shape;161;p17" descr="image.png"/>
          <p:cNvPicPr preferRelativeResize="0"/>
          <p:nvPr/>
        </p:nvPicPr>
        <p:blipFill rotWithShape="1">
          <a:blip r:embed="rId8">
            <a:alphaModFix/>
          </a:blip>
          <a:srcRect/>
          <a:stretch/>
        </p:blipFill>
        <p:spPr>
          <a:xfrm>
            <a:off x="545307" y="5409902"/>
            <a:ext cx="228600" cy="228600"/>
          </a:xfrm>
          <a:prstGeom prst="rect">
            <a:avLst/>
          </a:prstGeom>
          <a:noFill/>
          <a:ln>
            <a:noFill/>
          </a:ln>
        </p:spPr>
      </p:pic>
      <p:sp>
        <p:nvSpPr>
          <p:cNvPr id="162" name="Google Shape;162;p17"/>
          <p:cNvSpPr txBox="1"/>
          <p:nvPr/>
        </p:nvSpPr>
        <p:spPr>
          <a:xfrm>
            <a:off x="571500" y="571500"/>
            <a:ext cx="11601450" cy="6286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1" i="0" u="none" strike="noStrike" cap="none">
                <a:solidFill>
                  <a:srgbClr val="2C3E50"/>
                </a:solidFill>
                <a:latin typeface="Roboto Slab"/>
                <a:ea typeface="Roboto Slab"/>
                <a:cs typeface="Roboto Slab"/>
                <a:sym typeface="Roboto Slab"/>
              </a:rPr>
              <a:t>Μαθηματικός Λόγος &amp; Παιχνίδι</a:t>
            </a:r>
            <a:endParaRPr/>
          </a:p>
        </p:txBody>
      </p:sp>
      <p:sp>
        <p:nvSpPr>
          <p:cNvPr id="163" name="Google Shape;163;p17"/>
          <p:cNvSpPr/>
          <p:nvPr/>
        </p:nvSpPr>
        <p:spPr>
          <a:xfrm>
            <a:off x="571500" y="1266825"/>
            <a:ext cx="11049000" cy="28575"/>
          </a:xfrm>
          <a:prstGeom prst="rect">
            <a:avLst/>
          </a:prstGeom>
          <a:solidFill>
            <a:srgbClr val="FFCA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64" name="Google Shape;164;p17"/>
          <p:cNvSpPr txBox="1"/>
          <p:nvPr/>
        </p:nvSpPr>
        <p:spPr>
          <a:xfrm>
            <a:off x="11458575" y="6486525"/>
            <a:ext cx="352425" cy="1809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50" b="0" i="0" u="none" strike="noStrike" cap="none">
                <a:solidFill>
                  <a:srgbClr val="90A4AE"/>
                </a:solidFill>
                <a:latin typeface="Open Sans"/>
                <a:ea typeface="Open Sans"/>
                <a:cs typeface="Open Sans"/>
                <a:sym typeface="Open Sans"/>
              </a:rPr>
              <a:t>5 / 21</a:t>
            </a:r>
            <a:endParaRPr/>
          </a:p>
        </p:txBody>
      </p:sp>
      <p:pic>
        <p:nvPicPr>
          <p:cNvPr id="2050" name="Picture 2" descr="Εικόνα συνεργατικό στρατηγικό επιτραπέζιο παιχνίδι">
            <a:extLst>
              <a:ext uri="{FF2B5EF4-FFF2-40B4-BE49-F238E27FC236}">
                <a16:creationId xmlns:a16="http://schemas.microsoft.com/office/drawing/2014/main" id="{066DC89D-9807-9AEB-2F1D-54CBDBE235A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7213"/>
          <a:stretch>
            <a:fillRect/>
          </a:stretch>
        </p:blipFill>
        <p:spPr bwMode="auto">
          <a:xfrm>
            <a:off x="6322890" y="2096989"/>
            <a:ext cx="5323804" cy="35259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8"/>
        <p:cNvGrpSpPr/>
        <p:nvPr/>
      </p:nvGrpSpPr>
      <p:grpSpPr>
        <a:xfrm>
          <a:off x="0" y="0"/>
          <a:ext cx="0" cy="0"/>
          <a:chOff x="0" y="0"/>
          <a:chExt cx="0" cy="0"/>
        </a:xfrm>
      </p:grpSpPr>
      <p:pic>
        <p:nvPicPr>
          <p:cNvPr id="169" name="Google Shape;169;p18"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70" name="Google Shape;170;p18" descr="image.png"/>
          <p:cNvPicPr preferRelativeResize="0"/>
          <p:nvPr/>
        </p:nvPicPr>
        <p:blipFill rotWithShape="1">
          <a:blip r:embed="rId4">
            <a:alphaModFix/>
          </a:blip>
          <a:srcRect/>
          <a:stretch/>
        </p:blipFill>
        <p:spPr>
          <a:xfrm>
            <a:off x="571500" y="2870001"/>
            <a:ext cx="5000625" cy="3196083"/>
          </a:xfrm>
          <a:prstGeom prst="rect">
            <a:avLst/>
          </a:prstGeom>
          <a:noFill/>
          <a:ln>
            <a:noFill/>
          </a:ln>
        </p:spPr>
      </p:pic>
      <p:pic>
        <p:nvPicPr>
          <p:cNvPr id="171" name="Google Shape;171;p18" descr="image.png"/>
          <p:cNvPicPr preferRelativeResize="0"/>
          <p:nvPr/>
        </p:nvPicPr>
        <p:blipFill rotWithShape="1">
          <a:blip r:embed="rId5">
            <a:alphaModFix/>
          </a:blip>
          <a:srcRect/>
          <a:stretch/>
        </p:blipFill>
        <p:spPr>
          <a:xfrm>
            <a:off x="6619875" y="2870001"/>
            <a:ext cx="5000625" cy="3196083"/>
          </a:xfrm>
          <a:prstGeom prst="rect">
            <a:avLst/>
          </a:prstGeom>
          <a:noFill/>
          <a:ln>
            <a:noFill/>
          </a:ln>
        </p:spPr>
      </p:pic>
      <p:sp>
        <p:nvSpPr>
          <p:cNvPr id="172" name="Google Shape;172;p18"/>
          <p:cNvSpPr txBox="1"/>
          <p:nvPr/>
        </p:nvSpPr>
        <p:spPr>
          <a:xfrm>
            <a:off x="571500" y="2106215"/>
            <a:ext cx="11049000" cy="33516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0" i="0" u="none" strike="noStrike" cap="none">
                <a:solidFill>
                  <a:srgbClr val="2C3E50"/>
                </a:solidFill>
                <a:latin typeface="Open Sans"/>
                <a:ea typeface="Open Sans"/>
                <a:cs typeface="Open Sans"/>
                <a:sym typeface="Open Sans"/>
              </a:rPr>
              <a:t>Η σύνδεση της αυστηρής δομής με τη χαρά της ανακάλυψης.</a:t>
            </a:r>
            <a:endParaRPr/>
          </a:p>
        </p:txBody>
      </p:sp>
      <p:sp>
        <p:nvSpPr>
          <p:cNvPr id="173" name="Google Shape;173;p18"/>
          <p:cNvSpPr txBox="1"/>
          <p:nvPr/>
        </p:nvSpPr>
        <p:spPr>
          <a:xfrm>
            <a:off x="809625" y="3108126"/>
            <a:ext cx="4750593" cy="304800"/>
          </a:xfrm>
          <a:prstGeom prst="rect">
            <a:avLst/>
          </a:prstGeom>
          <a:noFill/>
          <a:ln>
            <a:noFill/>
          </a:ln>
        </p:spPr>
        <p:txBody>
          <a:bodyPr spcFirstLastPara="1" wrap="square" lIns="200025" tIns="0" rIns="0" bIns="0" anchor="t" anchorCtr="0">
            <a:spAutoFit/>
          </a:bodyPr>
          <a:lstStyle/>
          <a:p>
            <a:pPr marL="0" marR="0" lvl="0" indent="0" algn="l" rtl="0">
              <a:spcBef>
                <a:spcPts val="0"/>
              </a:spcBef>
              <a:spcAft>
                <a:spcPts val="0"/>
              </a:spcAft>
              <a:buNone/>
            </a:pPr>
            <a:r>
              <a:rPr lang="en-US" sz="1800" b="1" i="0" u="none" strike="noStrike" cap="none">
                <a:solidFill>
                  <a:srgbClr val="0277BD"/>
                </a:solidFill>
                <a:latin typeface="Roboto Slab"/>
                <a:ea typeface="Roboto Slab"/>
                <a:cs typeface="Roboto Slab"/>
                <a:sym typeface="Roboto Slab"/>
              </a:rPr>
              <a:t>Guy Brousseau</a:t>
            </a:r>
            <a:endParaRPr/>
          </a:p>
        </p:txBody>
      </p:sp>
      <p:sp>
        <p:nvSpPr>
          <p:cNvPr id="174" name="Google Shape;174;p18"/>
          <p:cNvSpPr txBox="1"/>
          <p:nvPr/>
        </p:nvSpPr>
        <p:spPr>
          <a:xfrm>
            <a:off x="809625" y="3584376"/>
            <a:ext cx="4524375" cy="27429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350" b="1" i="0" u="none" strike="noStrike" cap="none">
                <a:solidFill>
                  <a:srgbClr val="2C3E50"/>
                </a:solidFill>
                <a:latin typeface="Open Sans"/>
                <a:ea typeface="Open Sans"/>
                <a:cs typeface="Open Sans"/>
                <a:sym typeface="Open Sans"/>
              </a:rPr>
              <a:t>Διδακτικές Καταστάσεις:</a:t>
            </a:r>
            <a:endParaRPr/>
          </a:p>
        </p:txBody>
      </p:sp>
      <p:pic>
        <p:nvPicPr>
          <p:cNvPr id="175" name="Google Shape;175;p18" descr="image.png"/>
          <p:cNvPicPr preferRelativeResize="0"/>
          <p:nvPr/>
        </p:nvPicPr>
        <p:blipFill rotWithShape="1">
          <a:blip r:embed="rId6">
            <a:alphaModFix/>
          </a:blip>
          <a:srcRect/>
          <a:stretch/>
        </p:blipFill>
        <p:spPr>
          <a:xfrm>
            <a:off x="5972175" y="4325094"/>
            <a:ext cx="247650" cy="285750"/>
          </a:xfrm>
          <a:prstGeom prst="rect">
            <a:avLst/>
          </a:prstGeom>
          <a:noFill/>
          <a:ln>
            <a:noFill/>
          </a:ln>
        </p:spPr>
      </p:pic>
      <p:sp>
        <p:nvSpPr>
          <p:cNvPr id="176" name="Google Shape;176;p18"/>
          <p:cNvSpPr txBox="1"/>
          <p:nvPr/>
        </p:nvSpPr>
        <p:spPr>
          <a:xfrm>
            <a:off x="6858000" y="3108126"/>
            <a:ext cx="4750593" cy="304800"/>
          </a:xfrm>
          <a:prstGeom prst="rect">
            <a:avLst/>
          </a:prstGeom>
          <a:noFill/>
          <a:ln>
            <a:noFill/>
          </a:ln>
        </p:spPr>
        <p:txBody>
          <a:bodyPr spcFirstLastPara="1" wrap="square" lIns="171450" tIns="0" rIns="0" bIns="0" anchor="t" anchorCtr="0">
            <a:spAutoFit/>
          </a:bodyPr>
          <a:lstStyle/>
          <a:p>
            <a:pPr marL="0" marR="0" lvl="0" indent="0" algn="l" rtl="0">
              <a:spcBef>
                <a:spcPts val="0"/>
              </a:spcBef>
              <a:spcAft>
                <a:spcPts val="0"/>
              </a:spcAft>
              <a:buNone/>
            </a:pPr>
            <a:r>
              <a:rPr lang="en-US" sz="1800" b="1" i="0" u="none" strike="noStrike" cap="none">
                <a:solidFill>
                  <a:srgbClr val="F57F17"/>
                </a:solidFill>
                <a:latin typeface="Roboto Slab"/>
                <a:ea typeface="Roboto Slab"/>
                <a:cs typeface="Roboto Slab"/>
                <a:sym typeface="Roboto Slab"/>
              </a:rPr>
              <a:t>Playful Learning</a:t>
            </a:r>
            <a:endParaRPr/>
          </a:p>
        </p:txBody>
      </p:sp>
      <p:sp>
        <p:nvSpPr>
          <p:cNvPr id="177" name="Google Shape;177;p18"/>
          <p:cNvSpPr txBox="1"/>
          <p:nvPr/>
        </p:nvSpPr>
        <p:spPr>
          <a:xfrm>
            <a:off x="6858000" y="3584376"/>
            <a:ext cx="4524375" cy="27429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350" b="1" i="0" u="none" strike="noStrike" cap="none">
                <a:solidFill>
                  <a:srgbClr val="2C3E50"/>
                </a:solidFill>
                <a:latin typeface="Open Sans"/>
                <a:ea typeface="Open Sans"/>
                <a:cs typeface="Open Sans"/>
                <a:sym typeface="Open Sans"/>
              </a:rPr>
              <a:t>Το Κίνητρο:</a:t>
            </a:r>
            <a:endParaRPr/>
          </a:p>
        </p:txBody>
      </p:sp>
      <p:pic>
        <p:nvPicPr>
          <p:cNvPr id="178" name="Google Shape;178;p18" descr="image.png"/>
          <p:cNvPicPr preferRelativeResize="0"/>
          <p:nvPr/>
        </p:nvPicPr>
        <p:blipFill rotWithShape="1">
          <a:blip r:embed="rId7">
            <a:alphaModFix/>
          </a:blip>
          <a:srcRect/>
          <a:stretch/>
        </p:blipFill>
        <p:spPr>
          <a:xfrm>
            <a:off x="809625" y="3146226"/>
            <a:ext cx="200025" cy="228600"/>
          </a:xfrm>
          <a:prstGeom prst="rect">
            <a:avLst/>
          </a:prstGeom>
          <a:noFill/>
          <a:ln>
            <a:noFill/>
          </a:ln>
        </p:spPr>
      </p:pic>
      <p:sp>
        <p:nvSpPr>
          <p:cNvPr id="179" name="Google Shape;179;p18"/>
          <p:cNvSpPr txBox="1"/>
          <p:nvPr/>
        </p:nvSpPr>
        <p:spPr>
          <a:xfrm>
            <a:off x="1114425" y="4031069"/>
            <a:ext cx="76200" cy="3333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50" b="0" i="0" u="none" strike="noStrike" cap="none">
                <a:solidFill>
                  <a:srgbClr val="2C3E50"/>
                </a:solidFill>
                <a:latin typeface="Open Sans"/>
                <a:ea typeface="Open Sans"/>
                <a:cs typeface="Open Sans"/>
                <a:sym typeface="Open Sans"/>
              </a:rPr>
              <a:t>•</a:t>
            </a:r>
            <a:endParaRPr/>
          </a:p>
        </p:txBody>
      </p:sp>
      <p:sp>
        <p:nvSpPr>
          <p:cNvPr id="180" name="Google Shape;180;p18"/>
          <p:cNvSpPr txBox="1"/>
          <p:nvPr/>
        </p:nvSpPr>
        <p:spPr>
          <a:xfrm>
            <a:off x="1190625" y="4030116"/>
            <a:ext cx="4143375" cy="335160"/>
          </a:xfrm>
          <a:prstGeom prst="rect">
            <a:avLst/>
          </a:prstGeom>
          <a:noFill/>
          <a:ln>
            <a:noFill/>
          </a:ln>
        </p:spPr>
        <p:txBody>
          <a:bodyPr spcFirstLastPara="1" wrap="square" lIns="7620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2C3E50"/>
                </a:solidFill>
                <a:latin typeface="Open Sans"/>
                <a:ea typeface="Open Sans"/>
                <a:cs typeface="Open Sans"/>
                <a:sym typeface="Open Sans"/>
              </a:rPr>
              <a:t>Δράση:</a:t>
            </a:r>
            <a:r>
              <a:rPr lang="en-US" sz="1650" b="0" i="0" u="none" strike="noStrike" cap="none">
                <a:solidFill>
                  <a:srgbClr val="2C3E50"/>
                </a:solidFill>
                <a:latin typeface="Open Sans"/>
                <a:ea typeface="Open Sans"/>
                <a:cs typeface="Open Sans"/>
                <a:sym typeface="Open Sans"/>
              </a:rPr>
              <a:t> Παιχνίδι με στόχο.</a:t>
            </a:r>
            <a:endParaRPr/>
          </a:p>
        </p:txBody>
      </p:sp>
      <p:sp>
        <p:nvSpPr>
          <p:cNvPr id="181" name="Google Shape;181;p18"/>
          <p:cNvSpPr txBox="1"/>
          <p:nvPr/>
        </p:nvSpPr>
        <p:spPr>
          <a:xfrm>
            <a:off x="1114425" y="4509105"/>
            <a:ext cx="76200" cy="3333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50" b="0" i="0" u="none" strike="noStrike" cap="none">
                <a:solidFill>
                  <a:srgbClr val="2C3E50"/>
                </a:solidFill>
                <a:latin typeface="Open Sans"/>
                <a:ea typeface="Open Sans"/>
                <a:cs typeface="Open Sans"/>
                <a:sym typeface="Open Sans"/>
              </a:rPr>
              <a:t>•</a:t>
            </a:r>
            <a:endParaRPr/>
          </a:p>
        </p:txBody>
      </p:sp>
      <p:sp>
        <p:nvSpPr>
          <p:cNvPr id="182" name="Google Shape;182;p18"/>
          <p:cNvSpPr txBox="1"/>
          <p:nvPr/>
        </p:nvSpPr>
        <p:spPr>
          <a:xfrm>
            <a:off x="1190625" y="4508152"/>
            <a:ext cx="4143375" cy="335160"/>
          </a:xfrm>
          <a:prstGeom prst="rect">
            <a:avLst/>
          </a:prstGeom>
          <a:noFill/>
          <a:ln>
            <a:noFill/>
          </a:ln>
        </p:spPr>
        <p:txBody>
          <a:bodyPr spcFirstLastPara="1" wrap="square" lIns="7620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2C3E50"/>
                </a:solidFill>
                <a:latin typeface="Open Sans"/>
                <a:ea typeface="Open Sans"/>
                <a:cs typeface="Open Sans"/>
                <a:sym typeface="Open Sans"/>
              </a:rPr>
              <a:t>Διατύπωση:</a:t>
            </a:r>
            <a:r>
              <a:rPr lang="en-US" sz="1650" b="0" i="0" u="none" strike="noStrike" cap="none">
                <a:solidFill>
                  <a:srgbClr val="2C3E50"/>
                </a:solidFill>
                <a:latin typeface="Open Sans"/>
                <a:ea typeface="Open Sans"/>
                <a:cs typeface="Open Sans"/>
                <a:sym typeface="Open Sans"/>
              </a:rPr>
              <a:t> Επικοινωνία στρατηγικής.</a:t>
            </a:r>
            <a:endParaRPr/>
          </a:p>
        </p:txBody>
      </p:sp>
      <p:sp>
        <p:nvSpPr>
          <p:cNvPr id="183" name="Google Shape;183;p18"/>
          <p:cNvSpPr txBox="1"/>
          <p:nvPr/>
        </p:nvSpPr>
        <p:spPr>
          <a:xfrm>
            <a:off x="1114425" y="4987141"/>
            <a:ext cx="76200" cy="3333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50" b="0" i="0" u="none" strike="noStrike" cap="none">
                <a:solidFill>
                  <a:srgbClr val="2C3E50"/>
                </a:solidFill>
                <a:latin typeface="Open Sans"/>
                <a:ea typeface="Open Sans"/>
                <a:cs typeface="Open Sans"/>
                <a:sym typeface="Open Sans"/>
              </a:rPr>
              <a:t>•</a:t>
            </a:r>
            <a:endParaRPr/>
          </a:p>
        </p:txBody>
      </p:sp>
      <p:sp>
        <p:nvSpPr>
          <p:cNvPr id="184" name="Google Shape;184;p18"/>
          <p:cNvSpPr txBox="1"/>
          <p:nvPr/>
        </p:nvSpPr>
        <p:spPr>
          <a:xfrm>
            <a:off x="1190625" y="4986188"/>
            <a:ext cx="4143375" cy="670321"/>
          </a:xfrm>
          <a:prstGeom prst="rect">
            <a:avLst/>
          </a:prstGeom>
          <a:noFill/>
          <a:ln>
            <a:noFill/>
          </a:ln>
        </p:spPr>
        <p:txBody>
          <a:bodyPr spcFirstLastPara="1" wrap="square" lIns="7620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2C3E50"/>
                </a:solidFill>
                <a:latin typeface="Open Sans"/>
                <a:ea typeface="Open Sans"/>
                <a:cs typeface="Open Sans"/>
                <a:sym typeface="Open Sans"/>
              </a:rPr>
              <a:t>Εγκυρότητα:</a:t>
            </a:r>
            <a:r>
              <a:rPr lang="en-US" sz="1650" b="0" i="0" u="none" strike="noStrike" cap="none">
                <a:solidFill>
                  <a:srgbClr val="2C3E50"/>
                </a:solidFill>
                <a:latin typeface="Open Sans"/>
                <a:ea typeface="Open Sans"/>
                <a:cs typeface="Open Sans"/>
                <a:sym typeface="Open Sans"/>
              </a:rPr>
              <a:t> Η ομάδα ως κριτής (όχι ο δάσκαλος).</a:t>
            </a:r>
            <a:endParaRPr/>
          </a:p>
        </p:txBody>
      </p:sp>
      <p:pic>
        <p:nvPicPr>
          <p:cNvPr id="185" name="Google Shape;185;p18" descr="image.png"/>
          <p:cNvPicPr preferRelativeResize="0"/>
          <p:nvPr/>
        </p:nvPicPr>
        <p:blipFill rotWithShape="1">
          <a:blip r:embed="rId8">
            <a:alphaModFix/>
          </a:blip>
          <a:srcRect/>
          <a:stretch/>
        </p:blipFill>
        <p:spPr>
          <a:xfrm>
            <a:off x="6858000" y="3146226"/>
            <a:ext cx="171450" cy="228600"/>
          </a:xfrm>
          <a:prstGeom prst="rect">
            <a:avLst/>
          </a:prstGeom>
          <a:noFill/>
          <a:ln>
            <a:noFill/>
          </a:ln>
        </p:spPr>
      </p:pic>
      <p:sp>
        <p:nvSpPr>
          <p:cNvPr id="186" name="Google Shape;186;p18"/>
          <p:cNvSpPr txBox="1"/>
          <p:nvPr/>
        </p:nvSpPr>
        <p:spPr>
          <a:xfrm>
            <a:off x="7162800" y="4031069"/>
            <a:ext cx="76200" cy="3333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50" b="0" i="0" u="none" strike="noStrike" cap="none">
                <a:solidFill>
                  <a:srgbClr val="2C3E50"/>
                </a:solidFill>
                <a:latin typeface="Open Sans"/>
                <a:ea typeface="Open Sans"/>
                <a:cs typeface="Open Sans"/>
                <a:sym typeface="Open Sans"/>
              </a:rPr>
              <a:t>•</a:t>
            </a:r>
            <a:endParaRPr/>
          </a:p>
        </p:txBody>
      </p:sp>
      <p:sp>
        <p:nvSpPr>
          <p:cNvPr id="187" name="Google Shape;187;p18"/>
          <p:cNvSpPr txBox="1"/>
          <p:nvPr/>
        </p:nvSpPr>
        <p:spPr>
          <a:xfrm>
            <a:off x="7239000" y="4030116"/>
            <a:ext cx="4143375" cy="335160"/>
          </a:xfrm>
          <a:prstGeom prst="rect">
            <a:avLst/>
          </a:prstGeom>
          <a:noFill/>
          <a:ln>
            <a:noFill/>
          </a:ln>
        </p:spPr>
        <p:txBody>
          <a:bodyPr spcFirstLastPara="1" wrap="square" lIns="76200" tIns="0" rIns="0" bIns="0" anchor="t" anchorCtr="0">
            <a:spAutoFit/>
          </a:bodyPr>
          <a:lstStyle/>
          <a:p>
            <a:pPr marL="0" marR="0" lvl="0" indent="0" algn="l" rtl="0">
              <a:lnSpc>
                <a:spcPct val="160000"/>
              </a:lnSpc>
              <a:spcBef>
                <a:spcPts val="0"/>
              </a:spcBef>
              <a:spcAft>
                <a:spcPts val="0"/>
              </a:spcAft>
              <a:buNone/>
            </a:pPr>
            <a:r>
              <a:rPr lang="en-US" sz="1650" b="0" i="0" u="none" strike="noStrike" cap="none">
                <a:solidFill>
                  <a:srgbClr val="2C3E50"/>
                </a:solidFill>
                <a:latin typeface="Open Sans"/>
                <a:ea typeface="Open Sans"/>
                <a:cs typeface="Open Sans"/>
                <a:sym typeface="Open Sans"/>
              </a:rPr>
              <a:t>Εγγενές κίνητρο ("θέλω να κερδίσω").</a:t>
            </a:r>
            <a:endParaRPr/>
          </a:p>
        </p:txBody>
      </p:sp>
      <p:sp>
        <p:nvSpPr>
          <p:cNvPr id="188" name="Google Shape;188;p18"/>
          <p:cNvSpPr txBox="1"/>
          <p:nvPr/>
        </p:nvSpPr>
        <p:spPr>
          <a:xfrm>
            <a:off x="7162800" y="4509105"/>
            <a:ext cx="76200" cy="3333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50" b="0" i="0" u="none" strike="noStrike" cap="none">
                <a:solidFill>
                  <a:srgbClr val="2C3E50"/>
                </a:solidFill>
                <a:latin typeface="Open Sans"/>
                <a:ea typeface="Open Sans"/>
                <a:cs typeface="Open Sans"/>
                <a:sym typeface="Open Sans"/>
              </a:rPr>
              <a:t>•</a:t>
            </a:r>
            <a:endParaRPr/>
          </a:p>
        </p:txBody>
      </p:sp>
      <p:sp>
        <p:nvSpPr>
          <p:cNvPr id="189" name="Google Shape;189;p18"/>
          <p:cNvSpPr txBox="1"/>
          <p:nvPr/>
        </p:nvSpPr>
        <p:spPr>
          <a:xfrm>
            <a:off x="7239000" y="4508152"/>
            <a:ext cx="4143375" cy="670321"/>
          </a:xfrm>
          <a:prstGeom prst="rect">
            <a:avLst/>
          </a:prstGeom>
          <a:noFill/>
          <a:ln>
            <a:noFill/>
          </a:ln>
        </p:spPr>
        <p:txBody>
          <a:bodyPr spcFirstLastPara="1" wrap="square" lIns="76200" tIns="0" rIns="0" bIns="0" anchor="t" anchorCtr="0">
            <a:spAutoFit/>
          </a:bodyPr>
          <a:lstStyle/>
          <a:p>
            <a:pPr marL="0" marR="0" lvl="0" indent="0" algn="l" rtl="0">
              <a:lnSpc>
                <a:spcPct val="160000"/>
              </a:lnSpc>
              <a:spcBef>
                <a:spcPts val="0"/>
              </a:spcBef>
              <a:spcAft>
                <a:spcPts val="0"/>
              </a:spcAft>
              <a:buNone/>
            </a:pPr>
            <a:r>
              <a:rPr lang="en-US" sz="1650" b="0" i="0" u="none" strike="noStrike" cap="none">
                <a:solidFill>
                  <a:srgbClr val="2C3E50"/>
                </a:solidFill>
                <a:latin typeface="Open Sans"/>
                <a:ea typeface="Open Sans"/>
                <a:cs typeface="Open Sans"/>
                <a:sym typeface="Open Sans"/>
              </a:rPr>
              <a:t>Ασφάλεια στο λάθος (δοκιμή &amp; πειραματισμός).</a:t>
            </a:r>
            <a:endParaRPr/>
          </a:p>
        </p:txBody>
      </p:sp>
      <p:sp>
        <p:nvSpPr>
          <p:cNvPr id="190" name="Google Shape;190;p18"/>
          <p:cNvSpPr txBox="1"/>
          <p:nvPr/>
        </p:nvSpPr>
        <p:spPr>
          <a:xfrm>
            <a:off x="7162800" y="5322302"/>
            <a:ext cx="76200" cy="3333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650" b="0" i="0" u="none" strike="noStrike" cap="none">
                <a:solidFill>
                  <a:srgbClr val="2C3E50"/>
                </a:solidFill>
                <a:latin typeface="Open Sans"/>
                <a:ea typeface="Open Sans"/>
                <a:cs typeface="Open Sans"/>
                <a:sym typeface="Open Sans"/>
              </a:rPr>
              <a:t>•</a:t>
            </a:r>
            <a:endParaRPr/>
          </a:p>
        </p:txBody>
      </p:sp>
      <p:sp>
        <p:nvSpPr>
          <p:cNvPr id="191" name="Google Shape;191;p18"/>
          <p:cNvSpPr txBox="1"/>
          <p:nvPr/>
        </p:nvSpPr>
        <p:spPr>
          <a:xfrm>
            <a:off x="7239000" y="5321349"/>
            <a:ext cx="4143375" cy="335160"/>
          </a:xfrm>
          <a:prstGeom prst="rect">
            <a:avLst/>
          </a:prstGeom>
          <a:noFill/>
          <a:ln>
            <a:noFill/>
          </a:ln>
        </p:spPr>
        <p:txBody>
          <a:bodyPr spcFirstLastPara="1" wrap="square" lIns="76200" tIns="0" rIns="0" bIns="0" anchor="t" anchorCtr="0">
            <a:spAutoFit/>
          </a:bodyPr>
          <a:lstStyle/>
          <a:p>
            <a:pPr marL="0" marR="0" lvl="0" indent="0" algn="l" rtl="0">
              <a:lnSpc>
                <a:spcPct val="160000"/>
              </a:lnSpc>
              <a:spcBef>
                <a:spcPts val="0"/>
              </a:spcBef>
              <a:spcAft>
                <a:spcPts val="0"/>
              </a:spcAft>
              <a:buNone/>
            </a:pPr>
            <a:r>
              <a:rPr lang="en-US" sz="1650" b="0" i="0" u="none" strike="noStrike" cap="none">
                <a:solidFill>
                  <a:srgbClr val="2C3E50"/>
                </a:solidFill>
                <a:latin typeface="Open Sans"/>
                <a:ea typeface="Open Sans"/>
                <a:cs typeface="Open Sans"/>
                <a:sym typeface="Open Sans"/>
              </a:rPr>
              <a:t>Ιδιοκτησία της γνώσης.</a:t>
            </a:r>
            <a:endParaRPr/>
          </a:p>
        </p:txBody>
      </p:sp>
      <p:sp>
        <p:nvSpPr>
          <p:cNvPr id="192" name="Google Shape;192;p18"/>
          <p:cNvSpPr txBox="1"/>
          <p:nvPr/>
        </p:nvSpPr>
        <p:spPr>
          <a:xfrm>
            <a:off x="571500" y="571500"/>
            <a:ext cx="11601450" cy="6286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1" i="0" u="none" strike="noStrike" cap="none">
                <a:solidFill>
                  <a:srgbClr val="2C3E50"/>
                </a:solidFill>
                <a:latin typeface="Roboto Slab"/>
                <a:ea typeface="Roboto Slab"/>
                <a:cs typeface="Roboto Slab"/>
                <a:sym typeface="Roboto Slab"/>
              </a:rPr>
              <a:t>Brousseau &amp; Playful Learning: Μια Επισκόπηση</a:t>
            </a:r>
            <a:endParaRPr/>
          </a:p>
        </p:txBody>
      </p:sp>
      <p:sp>
        <p:nvSpPr>
          <p:cNvPr id="193" name="Google Shape;193;p18"/>
          <p:cNvSpPr/>
          <p:nvPr/>
        </p:nvSpPr>
        <p:spPr>
          <a:xfrm>
            <a:off x="571500" y="1266825"/>
            <a:ext cx="11049000" cy="28575"/>
          </a:xfrm>
          <a:prstGeom prst="rect">
            <a:avLst/>
          </a:prstGeom>
          <a:solidFill>
            <a:srgbClr val="FFCA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94" name="Google Shape;194;p18"/>
          <p:cNvSpPr txBox="1"/>
          <p:nvPr/>
        </p:nvSpPr>
        <p:spPr>
          <a:xfrm>
            <a:off x="11458575" y="6486525"/>
            <a:ext cx="352425" cy="1809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50" b="0" i="0" u="none" strike="noStrike" cap="none">
                <a:solidFill>
                  <a:srgbClr val="90A4AE"/>
                </a:solidFill>
                <a:latin typeface="Open Sans"/>
                <a:ea typeface="Open Sans"/>
                <a:cs typeface="Open Sans"/>
                <a:sym typeface="Open Sans"/>
              </a:rPr>
              <a:t>6 / 21</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8"/>
        <p:cNvGrpSpPr/>
        <p:nvPr/>
      </p:nvGrpSpPr>
      <p:grpSpPr>
        <a:xfrm>
          <a:off x="0" y="0"/>
          <a:ext cx="0" cy="0"/>
          <a:chOff x="0" y="0"/>
          <a:chExt cx="0" cy="0"/>
        </a:xfrm>
      </p:grpSpPr>
      <p:pic>
        <p:nvPicPr>
          <p:cNvPr id="199" name="Google Shape;199;p19"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00" name="Google Shape;200;p19"/>
          <p:cNvSpPr txBox="1"/>
          <p:nvPr/>
        </p:nvSpPr>
        <p:spPr>
          <a:xfrm>
            <a:off x="742950" y="1109662"/>
            <a:ext cx="5550693" cy="4095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1" i="0" u="none" strike="noStrike" cap="none">
                <a:solidFill>
                  <a:srgbClr val="0277BD"/>
                </a:solidFill>
                <a:latin typeface="Roboto Slab"/>
                <a:ea typeface="Roboto Slab"/>
                <a:cs typeface="Roboto Slab"/>
                <a:sym typeface="Roboto Slab"/>
              </a:rPr>
              <a:t>1. Τι είναι το Μιλιέ;</a:t>
            </a:r>
            <a:endParaRPr/>
          </a:p>
        </p:txBody>
      </p:sp>
      <p:sp>
        <p:nvSpPr>
          <p:cNvPr id="201" name="Google Shape;201;p19"/>
          <p:cNvSpPr txBox="1"/>
          <p:nvPr/>
        </p:nvSpPr>
        <p:spPr>
          <a:xfrm>
            <a:off x="742950" y="1519237"/>
            <a:ext cx="5286375" cy="1005482"/>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0" i="0" u="none" strike="noStrike" cap="none">
                <a:solidFill>
                  <a:srgbClr val="2C3E50"/>
                </a:solidFill>
                <a:latin typeface="Open Sans"/>
                <a:ea typeface="Open Sans"/>
                <a:cs typeface="Open Sans"/>
                <a:sym typeface="Open Sans"/>
              </a:rPr>
              <a:t>Δεν είναι απλά ο φυσικός χώρος. Είναι το </a:t>
            </a:r>
            <a:r>
              <a:rPr lang="en-US" sz="1650" b="1" i="0" u="none" strike="noStrike" cap="none">
                <a:solidFill>
                  <a:srgbClr val="2C3E50"/>
                </a:solidFill>
                <a:latin typeface="Open Sans"/>
                <a:ea typeface="Open Sans"/>
                <a:cs typeface="Open Sans"/>
                <a:sym typeface="Open Sans"/>
              </a:rPr>
              <a:t>σύστημα</a:t>
            </a:r>
            <a:r>
              <a:rPr lang="en-US" sz="1650" b="0" i="0" u="none" strike="noStrike" cap="none">
                <a:solidFill>
                  <a:srgbClr val="2C3E50"/>
                </a:solidFill>
                <a:latin typeface="Open Sans"/>
                <a:ea typeface="Open Sans"/>
                <a:cs typeface="Open Sans"/>
                <a:sym typeface="Open Sans"/>
              </a:rPr>
              <a:t> (αντικείμενα, κανόνες, γνώσεις) με το οποίο αλληλεπιδρά ο μαθητής.</a:t>
            </a:r>
            <a:endParaRPr/>
          </a:p>
        </p:txBody>
      </p:sp>
      <p:sp>
        <p:nvSpPr>
          <p:cNvPr id="202" name="Google Shape;202;p19"/>
          <p:cNvSpPr txBox="1"/>
          <p:nvPr/>
        </p:nvSpPr>
        <p:spPr>
          <a:xfrm>
            <a:off x="742950" y="2810469"/>
            <a:ext cx="5550693" cy="4095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1" i="0" u="none" strike="noStrike" cap="none">
                <a:solidFill>
                  <a:srgbClr val="0277BD"/>
                </a:solidFill>
                <a:latin typeface="Roboto Slab"/>
                <a:ea typeface="Roboto Slab"/>
                <a:cs typeface="Roboto Slab"/>
                <a:sym typeface="Roboto Slab"/>
              </a:rPr>
              <a:t>2. Το Παιχνίδι ως Μιλιέ</a:t>
            </a:r>
            <a:endParaRPr/>
          </a:p>
        </p:txBody>
      </p:sp>
      <p:pic>
        <p:nvPicPr>
          <p:cNvPr id="203" name="Google Shape;203;p19" descr="image.png"/>
          <p:cNvPicPr preferRelativeResize="0"/>
          <p:nvPr/>
        </p:nvPicPr>
        <p:blipFill rotWithShape="1">
          <a:blip r:embed="rId4">
            <a:alphaModFix/>
          </a:blip>
          <a:srcRect/>
          <a:stretch/>
        </p:blipFill>
        <p:spPr>
          <a:xfrm>
            <a:off x="6381750" y="2633066"/>
            <a:ext cx="5248275" cy="32956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05" name="Google Shape;205;p19"/>
          <p:cNvSpPr txBox="1"/>
          <p:nvPr/>
        </p:nvSpPr>
        <p:spPr>
          <a:xfrm>
            <a:off x="1123950" y="3372444"/>
            <a:ext cx="4905375" cy="670321"/>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2C3E50"/>
                </a:solidFill>
                <a:latin typeface="Open Sans"/>
                <a:ea typeface="Open Sans"/>
                <a:cs typeface="Open Sans"/>
                <a:sym typeface="Open Sans"/>
              </a:rPr>
              <a:t>Ο Αντίπαλος:</a:t>
            </a:r>
            <a:r>
              <a:rPr lang="en-US" sz="1650" b="0" i="0" u="none" strike="noStrike" cap="none">
                <a:solidFill>
                  <a:srgbClr val="2C3E50"/>
                </a:solidFill>
                <a:latin typeface="Open Sans"/>
                <a:ea typeface="Open Sans"/>
                <a:cs typeface="Open Sans"/>
                <a:sym typeface="Open Sans"/>
              </a:rPr>
              <a:t> Ο μαθητής παίζει "εναντίον" του Μιλιέ. Το παιχνίδι αντιδρά στις κινήσεις του.</a:t>
            </a:r>
            <a:endParaRPr/>
          </a:p>
        </p:txBody>
      </p:sp>
      <p:sp>
        <p:nvSpPr>
          <p:cNvPr id="206" name="Google Shape;206;p19"/>
          <p:cNvSpPr txBox="1"/>
          <p:nvPr/>
        </p:nvSpPr>
        <p:spPr>
          <a:xfrm>
            <a:off x="1123950" y="4280891"/>
            <a:ext cx="4905375" cy="1005482"/>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2C3E50"/>
                </a:solidFill>
                <a:latin typeface="Open Sans"/>
                <a:ea typeface="Open Sans"/>
                <a:cs typeface="Open Sans"/>
                <a:sym typeface="Open Sans"/>
              </a:rPr>
              <a:t>Ανατροφοδότηση:</a:t>
            </a:r>
            <a:r>
              <a:rPr lang="en-US" sz="1650" b="0" i="0" u="none" strike="noStrike" cap="none">
                <a:solidFill>
                  <a:srgbClr val="2C3E50"/>
                </a:solidFill>
                <a:latin typeface="Open Sans"/>
                <a:ea typeface="Open Sans"/>
                <a:cs typeface="Open Sans"/>
                <a:sym typeface="Open Sans"/>
              </a:rPr>
              <a:t> Αν ο μαθητής κάνει λάθος, το Μιλιέ το "δείχνει" (π.χ. ο πύργος πέφτει, το παζλ δεν ταιριάζει), χωρίς να παρέμβει ο δάσκαλος.</a:t>
            </a:r>
            <a:endParaRPr/>
          </a:p>
        </p:txBody>
      </p:sp>
      <p:sp>
        <p:nvSpPr>
          <p:cNvPr id="207" name="Google Shape;207;p19"/>
          <p:cNvSpPr txBox="1"/>
          <p:nvPr/>
        </p:nvSpPr>
        <p:spPr>
          <a:xfrm>
            <a:off x="1123950" y="5524499"/>
            <a:ext cx="4905375" cy="557212"/>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2C3E50"/>
                </a:solidFill>
                <a:latin typeface="Open Sans"/>
                <a:ea typeface="Open Sans"/>
                <a:cs typeface="Open Sans"/>
                <a:sym typeface="Open Sans"/>
              </a:rPr>
              <a:t>Αυτονομία:</a:t>
            </a:r>
            <a:r>
              <a:rPr lang="en-US" sz="1650" b="0" i="0" u="none" strike="noStrike" cap="none">
                <a:solidFill>
                  <a:srgbClr val="2C3E50"/>
                </a:solidFill>
                <a:latin typeface="Open Sans"/>
                <a:ea typeface="Open Sans"/>
                <a:cs typeface="Open Sans"/>
                <a:sym typeface="Open Sans"/>
              </a:rPr>
              <a:t> Ο μαθητής μαθαίνει προσαρμόζοντας τη στρατηγική του στις αντιδράσεις του Μιλιέ.</a:t>
            </a:r>
            <a:endParaRPr/>
          </a:p>
        </p:txBody>
      </p:sp>
      <p:pic>
        <p:nvPicPr>
          <p:cNvPr id="208" name="Google Shape;208;p19" descr="image.png"/>
          <p:cNvPicPr preferRelativeResize="0"/>
          <p:nvPr/>
        </p:nvPicPr>
        <p:blipFill rotWithShape="1">
          <a:blip r:embed="rId5">
            <a:alphaModFix/>
          </a:blip>
          <a:srcRect/>
          <a:stretch/>
        </p:blipFill>
        <p:spPr>
          <a:xfrm>
            <a:off x="742950" y="3429594"/>
            <a:ext cx="200025" cy="228600"/>
          </a:xfrm>
          <a:prstGeom prst="rect">
            <a:avLst/>
          </a:prstGeom>
          <a:noFill/>
          <a:ln>
            <a:noFill/>
          </a:ln>
        </p:spPr>
      </p:pic>
      <p:pic>
        <p:nvPicPr>
          <p:cNvPr id="209" name="Google Shape;209;p19" descr="image.png"/>
          <p:cNvPicPr preferRelativeResize="0"/>
          <p:nvPr/>
        </p:nvPicPr>
        <p:blipFill rotWithShape="1">
          <a:blip r:embed="rId6">
            <a:alphaModFix/>
          </a:blip>
          <a:srcRect/>
          <a:stretch/>
        </p:blipFill>
        <p:spPr>
          <a:xfrm>
            <a:off x="742950" y="4338041"/>
            <a:ext cx="228600" cy="228600"/>
          </a:xfrm>
          <a:prstGeom prst="rect">
            <a:avLst/>
          </a:prstGeom>
          <a:noFill/>
          <a:ln>
            <a:noFill/>
          </a:ln>
        </p:spPr>
      </p:pic>
      <p:pic>
        <p:nvPicPr>
          <p:cNvPr id="210" name="Google Shape;210;p19" descr="image.png"/>
          <p:cNvPicPr preferRelativeResize="0"/>
          <p:nvPr/>
        </p:nvPicPr>
        <p:blipFill rotWithShape="1">
          <a:blip r:embed="rId7">
            <a:alphaModFix/>
          </a:blip>
          <a:srcRect/>
          <a:stretch/>
        </p:blipFill>
        <p:spPr>
          <a:xfrm>
            <a:off x="742950" y="5581649"/>
            <a:ext cx="200025" cy="228600"/>
          </a:xfrm>
          <a:prstGeom prst="rect">
            <a:avLst/>
          </a:prstGeom>
          <a:noFill/>
          <a:ln>
            <a:noFill/>
          </a:ln>
        </p:spPr>
      </p:pic>
      <p:sp>
        <p:nvSpPr>
          <p:cNvPr id="211" name="Google Shape;211;p19"/>
          <p:cNvSpPr txBox="1"/>
          <p:nvPr/>
        </p:nvSpPr>
        <p:spPr>
          <a:xfrm>
            <a:off x="742950" y="228600"/>
            <a:ext cx="11601450" cy="6286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1" i="0" u="none" strike="noStrike" cap="none" dirty="0">
                <a:solidFill>
                  <a:srgbClr val="2C3E50"/>
                </a:solidFill>
                <a:latin typeface="Roboto Slab"/>
                <a:ea typeface="Roboto Slab"/>
                <a:cs typeface="Roboto Slab"/>
                <a:sym typeface="Roboto Slab"/>
              </a:rPr>
              <a:t>Η </a:t>
            </a:r>
            <a:r>
              <a:rPr lang="en-US" sz="3600" b="1" i="0" u="none" strike="noStrike" cap="none" dirty="0" err="1">
                <a:solidFill>
                  <a:srgbClr val="2C3E50"/>
                </a:solidFill>
                <a:latin typeface="Roboto Slab"/>
                <a:ea typeface="Roboto Slab"/>
                <a:cs typeface="Roboto Slab"/>
                <a:sym typeface="Roboto Slab"/>
              </a:rPr>
              <a:t>Έννοι</a:t>
            </a:r>
            <a:r>
              <a:rPr lang="en-US" sz="3600" b="1" i="0" u="none" strike="noStrike" cap="none" dirty="0">
                <a:solidFill>
                  <a:srgbClr val="2C3E50"/>
                </a:solidFill>
                <a:latin typeface="Roboto Slab"/>
                <a:ea typeface="Roboto Slab"/>
                <a:cs typeface="Roboto Slab"/>
                <a:sym typeface="Roboto Slab"/>
              </a:rPr>
              <a:t>α του "Μιλιέ" (Milieu)</a:t>
            </a:r>
            <a:endParaRPr dirty="0"/>
          </a:p>
        </p:txBody>
      </p:sp>
      <p:sp>
        <p:nvSpPr>
          <p:cNvPr id="212" name="Google Shape;212;p19"/>
          <p:cNvSpPr/>
          <p:nvPr/>
        </p:nvSpPr>
        <p:spPr>
          <a:xfrm>
            <a:off x="742950" y="923925"/>
            <a:ext cx="11049000" cy="28575"/>
          </a:xfrm>
          <a:prstGeom prst="rect">
            <a:avLst/>
          </a:prstGeom>
          <a:solidFill>
            <a:srgbClr val="FFCA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13" name="Google Shape;213;p19"/>
          <p:cNvSpPr txBox="1"/>
          <p:nvPr/>
        </p:nvSpPr>
        <p:spPr>
          <a:xfrm>
            <a:off x="11630025" y="6143625"/>
            <a:ext cx="352425" cy="1809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50" b="0" i="0" u="none" strike="noStrike" cap="none">
                <a:solidFill>
                  <a:srgbClr val="90A4AE"/>
                </a:solidFill>
                <a:latin typeface="Open Sans"/>
                <a:ea typeface="Open Sans"/>
                <a:cs typeface="Open Sans"/>
                <a:sym typeface="Open Sans"/>
              </a:rPr>
              <a:t>7 / 21</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7"/>
        <p:cNvGrpSpPr/>
        <p:nvPr/>
      </p:nvGrpSpPr>
      <p:grpSpPr>
        <a:xfrm>
          <a:off x="0" y="0"/>
          <a:ext cx="0" cy="0"/>
          <a:chOff x="0" y="0"/>
          <a:chExt cx="0" cy="0"/>
        </a:xfrm>
      </p:grpSpPr>
      <p:pic>
        <p:nvPicPr>
          <p:cNvPr id="218" name="Google Shape;218;p20"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19" name="Google Shape;219;p20" descr="image.png"/>
          <p:cNvPicPr preferRelativeResize="0"/>
          <p:nvPr/>
        </p:nvPicPr>
        <p:blipFill rotWithShape="1">
          <a:blip r:embed="rId4">
            <a:alphaModFix/>
          </a:blip>
          <a:srcRect/>
          <a:stretch/>
        </p:blipFill>
        <p:spPr>
          <a:xfrm>
            <a:off x="571500" y="2649735"/>
            <a:ext cx="3492400" cy="2824906"/>
          </a:xfrm>
          <a:prstGeom prst="rect">
            <a:avLst/>
          </a:prstGeom>
          <a:noFill/>
          <a:ln>
            <a:noFill/>
          </a:ln>
        </p:spPr>
      </p:pic>
      <p:pic>
        <p:nvPicPr>
          <p:cNvPr id="220" name="Google Shape;220;p20" descr="image.png"/>
          <p:cNvPicPr preferRelativeResize="0"/>
          <p:nvPr/>
        </p:nvPicPr>
        <p:blipFill rotWithShape="1">
          <a:blip r:embed="rId5">
            <a:alphaModFix/>
          </a:blip>
          <a:srcRect/>
          <a:stretch/>
        </p:blipFill>
        <p:spPr>
          <a:xfrm>
            <a:off x="4349650" y="2649735"/>
            <a:ext cx="3492549" cy="2824906"/>
          </a:xfrm>
          <a:prstGeom prst="rect">
            <a:avLst/>
          </a:prstGeom>
          <a:noFill/>
          <a:ln>
            <a:noFill/>
          </a:ln>
        </p:spPr>
      </p:pic>
      <p:pic>
        <p:nvPicPr>
          <p:cNvPr id="221" name="Google Shape;221;p20" descr="image.png"/>
          <p:cNvPicPr preferRelativeResize="0"/>
          <p:nvPr/>
        </p:nvPicPr>
        <p:blipFill rotWithShape="1">
          <a:blip r:embed="rId6">
            <a:alphaModFix/>
          </a:blip>
          <a:srcRect/>
          <a:stretch/>
        </p:blipFill>
        <p:spPr>
          <a:xfrm>
            <a:off x="8127950" y="2649735"/>
            <a:ext cx="3492400" cy="2824906"/>
          </a:xfrm>
          <a:prstGeom prst="rect">
            <a:avLst/>
          </a:prstGeom>
          <a:noFill/>
          <a:ln>
            <a:noFill/>
          </a:ln>
        </p:spPr>
      </p:pic>
      <p:sp>
        <p:nvSpPr>
          <p:cNvPr id="222" name="Google Shape;222;p20"/>
          <p:cNvSpPr txBox="1"/>
          <p:nvPr/>
        </p:nvSpPr>
        <p:spPr>
          <a:xfrm>
            <a:off x="734221" y="3459360"/>
            <a:ext cx="3166958" cy="3048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b="1" i="0" u="none" strike="noStrike" cap="none">
                <a:solidFill>
                  <a:srgbClr val="0277BD"/>
                </a:solidFill>
                <a:latin typeface="Roboto Slab"/>
                <a:ea typeface="Roboto Slab"/>
                <a:cs typeface="Roboto Slab"/>
                <a:sym typeface="Roboto Slab"/>
              </a:rPr>
              <a:t>1. Δράση</a:t>
            </a:r>
            <a:endParaRPr/>
          </a:p>
        </p:txBody>
      </p:sp>
      <p:sp>
        <p:nvSpPr>
          <p:cNvPr id="223" name="Google Shape;223;p20"/>
          <p:cNvSpPr txBox="1"/>
          <p:nvPr/>
        </p:nvSpPr>
        <p:spPr>
          <a:xfrm>
            <a:off x="809625" y="3935610"/>
            <a:ext cx="3016150" cy="27429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350" b="1" i="0" u="none" strike="noStrike" cap="none">
                <a:solidFill>
                  <a:srgbClr val="2C3E50"/>
                </a:solidFill>
                <a:latin typeface="Open Sans"/>
                <a:ea typeface="Open Sans"/>
                <a:cs typeface="Open Sans"/>
                <a:sym typeface="Open Sans"/>
              </a:rPr>
              <a:t>"Παίζω για να νικήσω"</a:t>
            </a:r>
            <a:endParaRPr/>
          </a:p>
        </p:txBody>
      </p:sp>
      <p:sp>
        <p:nvSpPr>
          <p:cNvPr id="224" name="Google Shape;224;p20"/>
          <p:cNvSpPr txBox="1"/>
          <p:nvPr/>
        </p:nvSpPr>
        <p:spPr>
          <a:xfrm>
            <a:off x="809625" y="4362301"/>
            <a:ext cx="3016150" cy="731341"/>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200" b="0" i="0" u="none" strike="noStrike" cap="none">
                <a:solidFill>
                  <a:srgbClr val="2C3E50"/>
                </a:solidFill>
                <a:latin typeface="Open Sans"/>
                <a:ea typeface="Open Sans"/>
                <a:cs typeface="Open Sans"/>
                <a:sym typeface="Open Sans"/>
              </a:rPr>
              <a:t>Ο μαθητής δοκιμάζει στρατηγικές εμπειρικά. Αναπτύσσει μια διαισθητική γνώση ("το έκανα έτσι γιατί δουλεύει").</a:t>
            </a:r>
            <a:endParaRPr/>
          </a:p>
        </p:txBody>
      </p:sp>
      <p:sp>
        <p:nvSpPr>
          <p:cNvPr id="225" name="Google Shape;225;p20"/>
          <p:cNvSpPr txBox="1"/>
          <p:nvPr/>
        </p:nvSpPr>
        <p:spPr>
          <a:xfrm>
            <a:off x="4512368" y="3459360"/>
            <a:ext cx="3167114" cy="3048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b="1" i="0" u="none" strike="noStrike" cap="none">
                <a:solidFill>
                  <a:srgbClr val="0277BD"/>
                </a:solidFill>
                <a:latin typeface="Roboto Slab"/>
                <a:ea typeface="Roboto Slab"/>
                <a:cs typeface="Roboto Slab"/>
                <a:sym typeface="Roboto Slab"/>
              </a:rPr>
              <a:t>2. Διατύπωση</a:t>
            </a:r>
            <a:endParaRPr/>
          </a:p>
        </p:txBody>
      </p:sp>
      <p:sp>
        <p:nvSpPr>
          <p:cNvPr id="226" name="Google Shape;226;p20"/>
          <p:cNvSpPr txBox="1"/>
          <p:nvPr/>
        </p:nvSpPr>
        <p:spPr>
          <a:xfrm>
            <a:off x="4587775" y="3935610"/>
            <a:ext cx="3016299" cy="27429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350" b="1" i="0" u="none" strike="noStrike" cap="none">
                <a:solidFill>
                  <a:srgbClr val="2C3E50"/>
                </a:solidFill>
                <a:latin typeface="Open Sans"/>
                <a:ea typeface="Open Sans"/>
                <a:cs typeface="Open Sans"/>
                <a:sym typeface="Open Sans"/>
              </a:rPr>
              <a:t>"Εξηγώ το σχέδιο"</a:t>
            </a:r>
            <a:endParaRPr/>
          </a:p>
        </p:txBody>
      </p:sp>
      <p:sp>
        <p:nvSpPr>
          <p:cNvPr id="227" name="Google Shape;227;p20"/>
          <p:cNvSpPr txBox="1"/>
          <p:nvPr/>
        </p:nvSpPr>
        <p:spPr>
          <a:xfrm>
            <a:off x="4587775" y="4362301"/>
            <a:ext cx="3016299" cy="731341"/>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200" b="0" i="0" u="none" strike="noStrike" cap="none">
                <a:solidFill>
                  <a:srgbClr val="2C3E50"/>
                </a:solidFill>
                <a:latin typeface="Open Sans"/>
                <a:ea typeface="Open Sans"/>
                <a:cs typeface="Open Sans"/>
                <a:sym typeface="Open Sans"/>
              </a:rPr>
              <a:t>Ο μαθητής πρέπει να επικοινωνήσει τη στρατηγική σε έναν συμπαίκτη. Η διαίσθηση γίνεται γλώσσα και κανόνας.</a:t>
            </a:r>
            <a:endParaRPr/>
          </a:p>
        </p:txBody>
      </p:sp>
      <p:sp>
        <p:nvSpPr>
          <p:cNvPr id="228" name="Google Shape;228;p20"/>
          <p:cNvSpPr txBox="1"/>
          <p:nvPr/>
        </p:nvSpPr>
        <p:spPr>
          <a:xfrm>
            <a:off x="8290671" y="3459360"/>
            <a:ext cx="3166958" cy="3048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b="1" i="0" u="none" strike="noStrike" cap="none">
                <a:solidFill>
                  <a:srgbClr val="0277BD"/>
                </a:solidFill>
                <a:latin typeface="Roboto Slab"/>
                <a:ea typeface="Roboto Slab"/>
                <a:cs typeface="Roboto Slab"/>
                <a:sym typeface="Roboto Slab"/>
              </a:rPr>
              <a:t>3. Εγκυρότητα</a:t>
            </a:r>
            <a:endParaRPr/>
          </a:p>
        </p:txBody>
      </p:sp>
      <p:sp>
        <p:nvSpPr>
          <p:cNvPr id="229" name="Google Shape;229;p20"/>
          <p:cNvSpPr txBox="1"/>
          <p:nvPr/>
        </p:nvSpPr>
        <p:spPr>
          <a:xfrm>
            <a:off x="8366075" y="3935610"/>
            <a:ext cx="3016150" cy="27429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350" b="1" i="0" u="none" strike="noStrike" cap="none">
                <a:solidFill>
                  <a:srgbClr val="2C3E50"/>
                </a:solidFill>
                <a:latin typeface="Open Sans"/>
                <a:ea typeface="Open Sans"/>
                <a:cs typeface="Open Sans"/>
                <a:sym typeface="Open Sans"/>
              </a:rPr>
              <a:t>"Αποδεικνύω"</a:t>
            </a:r>
            <a:endParaRPr/>
          </a:p>
        </p:txBody>
      </p:sp>
      <p:sp>
        <p:nvSpPr>
          <p:cNvPr id="230" name="Google Shape;230;p20"/>
          <p:cNvSpPr txBox="1"/>
          <p:nvPr/>
        </p:nvSpPr>
        <p:spPr>
          <a:xfrm>
            <a:off x="8366075" y="4362301"/>
            <a:ext cx="3016150" cy="731341"/>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200" b="0" i="0" u="none" strike="noStrike" cap="none">
                <a:solidFill>
                  <a:srgbClr val="2C3E50"/>
                </a:solidFill>
                <a:latin typeface="Open Sans"/>
                <a:ea typeface="Open Sans"/>
                <a:cs typeface="Open Sans"/>
                <a:sym typeface="Open Sans"/>
              </a:rPr>
              <a:t>Η ομάδα ελέγχει αν η στρατηγική είναι σωστή. Δεν αποφασίζει ο δάσκαλος, αλλά η λογική του παιχνιδιού.</a:t>
            </a:r>
            <a:endParaRPr/>
          </a:p>
        </p:txBody>
      </p:sp>
      <p:pic>
        <p:nvPicPr>
          <p:cNvPr id="231" name="Google Shape;231;p20" descr="image.png"/>
          <p:cNvPicPr preferRelativeResize="0"/>
          <p:nvPr/>
        </p:nvPicPr>
        <p:blipFill rotWithShape="1">
          <a:blip r:embed="rId7">
            <a:alphaModFix/>
          </a:blip>
          <a:srcRect/>
          <a:stretch/>
        </p:blipFill>
        <p:spPr>
          <a:xfrm>
            <a:off x="2151012" y="2935485"/>
            <a:ext cx="333375" cy="381000"/>
          </a:xfrm>
          <a:prstGeom prst="rect">
            <a:avLst/>
          </a:prstGeom>
          <a:noFill/>
          <a:ln>
            <a:noFill/>
          </a:ln>
        </p:spPr>
      </p:pic>
      <p:pic>
        <p:nvPicPr>
          <p:cNvPr id="232" name="Google Shape;232;p20" descr="image.png"/>
          <p:cNvPicPr preferRelativeResize="0"/>
          <p:nvPr/>
        </p:nvPicPr>
        <p:blipFill rotWithShape="1">
          <a:blip r:embed="rId8">
            <a:alphaModFix/>
          </a:blip>
          <a:srcRect/>
          <a:stretch/>
        </p:blipFill>
        <p:spPr>
          <a:xfrm>
            <a:off x="5857726" y="2935485"/>
            <a:ext cx="476250" cy="381000"/>
          </a:xfrm>
          <a:prstGeom prst="rect">
            <a:avLst/>
          </a:prstGeom>
          <a:noFill/>
          <a:ln>
            <a:noFill/>
          </a:ln>
        </p:spPr>
      </p:pic>
      <p:pic>
        <p:nvPicPr>
          <p:cNvPr id="233" name="Google Shape;233;p20" descr="image.png"/>
          <p:cNvPicPr preferRelativeResize="0"/>
          <p:nvPr/>
        </p:nvPicPr>
        <p:blipFill rotWithShape="1">
          <a:blip r:embed="rId9">
            <a:alphaModFix/>
          </a:blip>
          <a:srcRect/>
          <a:stretch/>
        </p:blipFill>
        <p:spPr>
          <a:xfrm>
            <a:off x="9636025" y="2935485"/>
            <a:ext cx="476250" cy="381000"/>
          </a:xfrm>
          <a:prstGeom prst="rect">
            <a:avLst/>
          </a:prstGeom>
          <a:noFill/>
          <a:ln>
            <a:noFill/>
          </a:ln>
        </p:spPr>
      </p:pic>
      <p:sp>
        <p:nvSpPr>
          <p:cNvPr id="234" name="Google Shape;234;p20"/>
          <p:cNvSpPr txBox="1"/>
          <p:nvPr/>
        </p:nvSpPr>
        <p:spPr>
          <a:xfrm>
            <a:off x="571500" y="571500"/>
            <a:ext cx="11601450" cy="6286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1" i="0" u="none" strike="noStrike" cap="none">
                <a:solidFill>
                  <a:srgbClr val="2C3E50"/>
                </a:solidFill>
                <a:latin typeface="Roboto Slab"/>
                <a:ea typeface="Roboto Slab"/>
                <a:cs typeface="Roboto Slab"/>
                <a:sym typeface="Roboto Slab"/>
              </a:rPr>
              <a:t>Οι Φάσεις του Brousseau στο Παιχνίδι</a:t>
            </a:r>
            <a:endParaRPr/>
          </a:p>
        </p:txBody>
      </p:sp>
      <p:sp>
        <p:nvSpPr>
          <p:cNvPr id="235" name="Google Shape;235;p20"/>
          <p:cNvSpPr/>
          <p:nvPr/>
        </p:nvSpPr>
        <p:spPr>
          <a:xfrm>
            <a:off x="571500" y="1266825"/>
            <a:ext cx="11049000" cy="28575"/>
          </a:xfrm>
          <a:prstGeom prst="rect">
            <a:avLst/>
          </a:prstGeom>
          <a:solidFill>
            <a:srgbClr val="FFCA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36" name="Google Shape;236;p20"/>
          <p:cNvSpPr txBox="1"/>
          <p:nvPr/>
        </p:nvSpPr>
        <p:spPr>
          <a:xfrm>
            <a:off x="571500" y="1885950"/>
            <a:ext cx="11049000" cy="33516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0" i="0" u="none" strike="noStrike" cap="none">
                <a:solidFill>
                  <a:srgbClr val="2C3E50"/>
                </a:solidFill>
                <a:latin typeface="Open Sans"/>
                <a:ea typeface="Open Sans"/>
                <a:cs typeface="Open Sans"/>
                <a:sym typeface="Open Sans"/>
              </a:rPr>
              <a:t>Πώς η θεωρία μεταφράζεται σε μηχανισμούς παιχνιδιού:</a:t>
            </a:r>
            <a:endParaRPr/>
          </a:p>
        </p:txBody>
      </p:sp>
      <p:sp>
        <p:nvSpPr>
          <p:cNvPr id="237" name="Google Shape;237;p20"/>
          <p:cNvSpPr txBox="1"/>
          <p:nvPr/>
        </p:nvSpPr>
        <p:spPr>
          <a:xfrm>
            <a:off x="11458575" y="6486525"/>
            <a:ext cx="352425" cy="1809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50" b="0" i="0" u="none" strike="noStrike" cap="none">
                <a:solidFill>
                  <a:srgbClr val="90A4AE"/>
                </a:solidFill>
                <a:latin typeface="Open Sans"/>
                <a:ea typeface="Open Sans"/>
                <a:cs typeface="Open Sans"/>
                <a:sym typeface="Open Sans"/>
              </a:rPr>
              <a:t>8 / 21</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1"/>
        <p:cNvGrpSpPr/>
        <p:nvPr/>
      </p:nvGrpSpPr>
      <p:grpSpPr>
        <a:xfrm>
          <a:off x="0" y="0"/>
          <a:ext cx="0" cy="0"/>
          <a:chOff x="0" y="0"/>
          <a:chExt cx="0" cy="0"/>
        </a:xfrm>
      </p:grpSpPr>
      <p:pic>
        <p:nvPicPr>
          <p:cNvPr id="242" name="Google Shape;242;p21"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43" name="Google Shape;243;p21" descr="image.png"/>
          <p:cNvPicPr preferRelativeResize="0"/>
          <p:nvPr/>
        </p:nvPicPr>
        <p:blipFill rotWithShape="1">
          <a:blip r:embed="rId4">
            <a:alphaModFix/>
          </a:blip>
          <a:srcRect/>
          <a:stretch/>
        </p:blipFill>
        <p:spPr>
          <a:xfrm>
            <a:off x="6334125" y="1676400"/>
            <a:ext cx="5286375" cy="5744170"/>
          </a:xfrm>
          <a:prstGeom prst="rect">
            <a:avLst/>
          </a:prstGeom>
          <a:noFill/>
          <a:ln>
            <a:noFill/>
          </a:ln>
        </p:spPr>
      </p:pic>
      <p:sp>
        <p:nvSpPr>
          <p:cNvPr id="244" name="Google Shape;244;p21"/>
          <p:cNvSpPr txBox="1"/>
          <p:nvPr/>
        </p:nvSpPr>
        <p:spPr>
          <a:xfrm>
            <a:off x="571500" y="2737246"/>
            <a:ext cx="5550693" cy="409575"/>
          </a:xfrm>
          <a:prstGeom prst="rect">
            <a:avLst/>
          </a:prstGeom>
          <a:noFill/>
          <a:ln>
            <a:noFill/>
          </a:ln>
        </p:spPr>
        <p:txBody>
          <a:bodyPr spcFirstLastPara="1" wrap="square" lIns="304800" tIns="0" rIns="0" bIns="0" anchor="t" anchorCtr="0">
            <a:spAutoFit/>
          </a:bodyPr>
          <a:lstStyle/>
          <a:p>
            <a:pPr marL="0" marR="0" lvl="0" indent="0" algn="l" rtl="0">
              <a:spcBef>
                <a:spcPts val="0"/>
              </a:spcBef>
              <a:spcAft>
                <a:spcPts val="0"/>
              </a:spcAft>
              <a:buNone/>
            </a:pPr>
            <a:r>
              <a:rPr lang="en-US" sz="2400" b="1" i="0" u="none" strike="noStrike" cap="none">
                <a:solidFill>
                  <a:srgbClr val="5D4037"/>
                </a:solidFill>
                <a:latin typeface="Roboto Slab"/>
                <a:ea typeface="Roboto Slab"/>
                <a:cs typeface="Roboto Slab"/>
                <a:sym typeface="Roboto Slab"/>
              </a:rPr>
              <a:t>Οι Θεμελιωτές</a:t>
            </a:r>
            <a:endParaRPr/>
          </a:p>
        </p:txBody>
      </p:sp>
      <p:sp>
        <p:nvSpPr>
          <p:cNvPr id="245" name="Google Shape;245;p21"/>
          <p:cNvSpPr txBox="1"/>
          <p:nvPr/>
        </p:nvSpPr>
        <p:spPr>
          <a:xfrm>
            <a:off x="6619875" y="1962150"/>
            <a:ext cx="4950618" cy="409575"/>
          </a:xfrm>
          <a:prstGeom prst="rect">
            <a:avLst/>
          </a:prstGeom>
          <a:noFill/>
          <a:ln>
            <a:noFill/>
          </a:ln>
        </p:spPr>
        <p:txBody>
          <a:bodyPr spcFirstLastPara="1" wrap="square" lIns="304800" tIns="0" rIns="0" bIns="0" anchor="t" anchorCtr="0">
            <a:spAutoFit/>
          </a:bodyPr>
          <a:lstStyle/>
          <a:p>
            <a:pPr marL="0" marR="0" lvl="0" indent="0" algn="l" rtl="0">
              <a:spcBef>
                <a:spcPts val="0"/>
              </a:spcBef>
              <a:spcAft>
                <a:spcPts val="0"/>
              </a:spcAft>
              <a:buNone/>
            </a:pPr>
            <a:r>
              <a:rPr lang="en-US" sz="2400" b="1" i="0" u="none" strike="noStrike" cap="none">
                <a:solidFill>
                  <a:srgbClr val="33691E"/>
                </a:solidFill>
                <a:latin typeface="Roboto Slab"/>
                <a:ea typeface="Roboto Slab"/>
                <a:cs typeface="Roboto Slab"/>
                <a:sym typeface="Roboto Slab"/>
              </a:rPr>
              <a:t>Σύγχρονη Έρευνα</a:t>
            </a:r>
            <a:endParaRPr/>
          </a:p>
        </p:txBody>
      </p:sp>
      <p:sp>
        <p:nvSpPr>
          <p:cNvPr id="246" name="Google Shape;246;p21"/>
          <p:cNvSpPr txBox="1"/>
          <p:nvPr/>
        </p:nvSpPr>
        <p:spPr>
          <a:xfrm>
            <a:off x="6619875" y="2581275"/>
            <a:ext cx="4714875" cy="670321"/>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0" i="0" u="none" strike="noStrike" cap="none">
                <a:solidFill>
                  <a:srgbClr val="2C3E50"/>
                </a:solidFill>
                <a:latin typeface="Open Sans"/>
                <a:ea typeface="Open Sans"/>
                <a:cs typeface="Open Sans"/>
                <a:sym typeface="Open Sans"/>
              </a:rPr>
              <a:t>Το Playful Learning δεν είναι μια θεωρία ενός ατόμου, αλλά σύνθεση ερευνών:</a:t>
            </a:r>
            <a:endParaRPr/>
          </a:p>
        </p:txBody>
      </p:sp>
      <p:pic>
        <p:nvPicPr>
          <p:cNvPr id="247" name="Google Shape;247;p21" descr="image.png"/>
          <p:cNvPicPr preferRelativeResize="0"/>
          <p:nvPr/>
        </p:nvPicPr>
        <p:blipFill rotWithShape="1">
          <a:blip r:embed="rId5">
            <a:alphaModFix/>
          </a:blip>
          <a:srcRect/>
          <a:stretch/>
        </p:blipFill>
        <p:spPr>
          <a:xfrm>
            <a:off x="571500" y="2794396"/>
            <a:ext cx="304800" cy="304800"/>
          </a:xfrm>
          <a:prstGeom prst="rect">
            <a:avLst/>
          </a:prstGeom>
          <a:noFill/>
          <a:ln>
            <a:noFill/>
          </a:ln>
        </p:spPr>
      </p:pic>
      <p:sp>
        <p:nvSpPr>
          <p:cNvPr id="248" name="Google Shape;248;p21"/>
          <p:cNvSpPr txBox="1"/>
          <p:nvPr/>
        </p:nvSpPr>
        <p:spPr>
          <a:xfrm>
            <a:off x="952500" y="3299221"/>
            <a:ext cx="4905375" cy="670321"/>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2C3E50"/>
                </a:solidFill>
                <a:latin typeface="Open Sans"/>
                <a:ea typeface="Open Sans"/>
                <a:cs typeface="Open Sans"/>
                <a:sym typeface="Open Sans"/>
              </a:rPr>
              <a:t>Jean Piaget:</a:t>
            </a:r>
            <a:r>
              <a:rPr lang="en-US" sz="1650" b="0" i="0" u="none" strike="noStrike" cap="none">
                <a:solidFill>
                  <a:srgbClr val="2C3E50"/>
                </a:solidFill>
                <a:latin typeface="Open Sans"/>
                <a:ea typeface="Open Sans"/>
                <a:cs typeface="Open Sans"/>
                <a:sym typeface="Open Sans"/>
              </a:rPr>
              <a:t> Το παιχνίδι ως αφομοίωση της πραγματικότητας.</a:t>
            </a:r>
            <a:endParaRPr/>
          </a:p>
        </p:txBody>
      </p:sp>
      <p:sp>
        <p:nvSpPr>
          <p:cNvPr id="249" name="Google Shape;249;p21"/>
          <p:cNvSpPr txBox="1"/>
          <p:nvPr/>
        </p:nvSpPr>
        <p:spPr>
          <a:xfrm>
            <a:off x="952500" y="4207668"/>
            <a:ext cx="4905375" cy="1005482"/>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2C3E50"/>
                </a:solidFill>
                <a:latin typeface="Open Sans"/>
                <a:ea typeface="Open Sans"/>
                <a:cs typeface="Open Sans"/>
                <a:sym typeface="Open Sans"/>
              </a:rPr>
              <a:t>Lev Vygotsky:</a:t>
            </a:r>
            <a:r>
              <a:rPr lang="en-US" sz="1650" b="0" i="0" u="none" strike="noStrike" cap="none">
                <a:solidFill>
                  <a:srgbClr val="2C3E50"/>
                </a:solidFill>
                <a:latin typeface="Open Sans"/>
                <a:ea typeface="Open Sans"/>
                <a:cs typeface="Open Sans"/>
                <a:sym typeface="Open Sans"/>
              </a:rPr>
              <a:t> Το παιχνίδι ως δημιουργός της Ζώνης Εγγύς Ανάπτυξης (ZPD) - το παιδί συμπεριφέρεται "πάνω από την ηλικία του".</a:t>
            </a:r>
            <a:endParaRPr/>
          </a:p>
        </p:txBody>
      </p:sp>
      <p:sp>
        <p:nvSpPr>
          <p:cNvPr id="250" name="Google Shape;250;p21"/>
          <p:cNvSpPr txBox="1"/>
          <p:nvPr/>
        </p:nvSpPr>
        <p:spPr>
          <a:xfrm>
            <a:off x="952500" y="5451276"/>
            <a:ext cx="4905375" cy="670321"/>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2C3E50"/>
                </a:solidFill>
                <a:latin typeface="Open Sans"/>
                <a:ea typeface="Open Sans"/>
                <a:cs typeface="Open Sans"/>
                <a:sym typeface="Open Sans"/>
              </a:rPr>
              <a:t>Maria Montessori / John Dewey:</a:t>
            </a:r>
            <a:r>
              <a:rPr lang="en-US" sz="1650" b="0" i="0" u="none" strike="noStrike" cap="none">
                <a:solidFill>
                  <a:srgbClr val="2C3E50"/>
                </a:solidFill>
                <a:latin typeface="Open Sans"/>
                <a:ea typeface="Open Sans"/>
                <a:cs typeface="Open Sans"/>
                <a:sym typeface="Open Sans"/>
              </a:rPr>
              <a:t> Η μάθηση μέσω της εμπειρίας και των αισθήσεων.</a:t>
            </a:r>
            <a:endParaRPr/>
          </a:p>
        </p:txBody>
      </p:sp>
      <p:pic>
        <p:nvPicPr>
          <p:cNvPr id="251" name="Google Shape;251;p21" descr="image.png"/>
          <p:cNvPicPr preferRelativeResize="0"/>
          <p:nvPr/>
        </p:nvPicPr>
        <p:blipFill rotWithShape="1">
          <a:blip r:embed="rId6">
            <a:alphaModFix/>
          </a:blip>
          <a:srcRect/>
          <a:stretch/>
        </p:blipFill>
        <p:spPr>
          <a:xfrm>
            <a:off x="6619875" y="2019300"/>
            <a:ext cx="304800" cy="304800"/>
          </a:xfrm>
          <a:prstGeom prst="rect">
            <a:avLst/>
          </a:prstGeom>
          <a:noFill/>
          <a:ln>
            <a:noFill/>
          </a:ln>
        </p:spPr>
      </p:pic>
      <p:sp>
        <p:nvSpPr>
          <p:cNvPr id="252" name="Google Shape;252;p21"/>
          <p:cNvSpPr txBox="1"/>
          <p:nvPr/>
        </p:nvSpPr>
        <p:spPr>
          <a:xfrm>
            <a:off x="7000875" y="3403996"/>
            <a:ext cx="4333875" cy="1005482"/>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2C3E50"/>
                </a:solidFill>
                <a:latin typeface="Open Sans"/>
                <a:ea typeface="Open Sans"/>
                <a:cs typeface="Open Sans"/>
                <a:sym typeface="Open Sans"/>
              </a:rPr>
              <a:t>Kathy Hirsh-Pasek &amp; R. Golinkoff:</a:t>
            </a:r>
            <a:r>
              <a:rPr lang="en-US" sz="1650" b="0" i="0" u="none" strike="noStrike" cap="none">
                <a:solidFill>
                  <a:srgbClr val="2C3E50"/>
                </a:solidFill>
                <a:latin typeface="Open Sans"/>
                <a:ea typeface="Open Sans"/>
                <a:cs typeface="Open Sans"/>
                <a:sym typeface="Open Sans"/>
              </a:rPr>
              <a:t> "Becoming Brilliant" - Η επιστημονική τεκμηρίωση του "Guided Play".</a:t>
            </a:r>
            <a:endParaRPr/>
          </a:p>
        </p:txBody>
      </p:sp>
      <p:sp>
        <p:nvSpPr>
          <p:cNvPr id="253" name="Google Shape;253;p21"/>
          <p:cNvSpPr txBox="1"/>
          <p:nvPr/>
        </p:nvSpPr>
        <p:spPr>
          <a:xfrm>
            <a:off x="7000875" y="4647604"/>
            <a:ext cx="4333875" cy="1005482"/>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2C3E50"/>
                </a:solidFill>
                <a:latin typeface="Open Sans"/>
                <a:ea typeface="Open Sans"/>
                <a:cs typeface="Open Sans"/>
                <a:sym typeface="Open Sans"/>
              </a:rPr>
              <a:t>The LEGO Foundation:</a:t>
            </a:r>
            <a:r>
              <a:rPr lang="en-US" sz="1650" b="0" i="0" u="none" strike="noStrike" cap="none">
                <a:solidFill>
                  <a:srgbClr val="2C3E50"/>
                </a:solidFill>
                <a:latin typeface="Open Sans"/>
                <a:ea typeface="Open Sans"/>
                <a:cs typeface="Open Sans"/>
                <a:sym typeface="Open Sans"/>
              </a:rPr>
              <a:t> Παγκόσμιος φορέας έρευνας για τη μάθηση μέσω του παιχνιδιού.</a:t>
            </a:r>
            <a:endParaRPr/>
          </a:p>
        </p:txBody>
      </p:sp>
      <p:sp>
        <p:nvSpPr>
          <p:cNvPr id="254" name="Google Shape;254;p21"/>
          <p:cNvSpPr txBox="1"/>
          <p:nvPr/>
        </p:nvSpPr>
        <p:spPr>
          <a:xfrm>
            <a:off x="7000875" y="5891212"/>
            <a:ext cx="4333875" cy="966787"/>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650" b="1" i="0" u="none" strike="noStrike" cap="none">
                <a:solidFill>
                  <a:srgbClr val="2C3E50"/>
                </a:solidFill>
                <a:latin typeface="Open Sans"/>
                <a:ea typeface="Open Sans"/>
                <a:cs typeface="Open Sans"/>
                <a:sym typeface="Open Sans"/>
              </a:rPr>
              <a:t>MIT Media Lab (M. Resnick):</a:t>
            </a:r>
            <a:r>
              <a:rPr lang="en-US" sz="1650" b="0" i="0" u="none" strike="noStrike" cap="none">
                <a:solidFill>
                  <a:srgbClr val="2C3E50"/>
                </a:solidFill>
                <a:latin typeface="Open Sans"/>
                <a:ea typeface="Open Sans"/>
                <a:cs typeface="Open Sans"/>
                <a:sym typeface="Open Sans"/>
              </a:rPr>
              <a:t> "Lifelong Kindergarten" - Μάθηση μέσω σχεδιασμού και κώδικα.</a:t>
            </a:r>
            <a:endParaRPr/>
          </a:p>
        </p:txBody>
      </p:sp>
      <p:pic>
        <p:nvPicPr>
          <p:cNvPr id="255" name="Google Shape;255;p21" descr="image.png"/>
          <p:cNvPicPr preferRelativeResize="0"/>
          <p:nvPr/>
        </p:nvPicPr>
        <p:blipFill rotWithShape="1">
          <a:blip r:embed="rId7">
            <a:alphaModFix/>
          </a:blip>
          <a:srcRect/>
          <a:stretch/>
        </p:blipFill>
        <p:spPr>
          <a:xfrm>
            <a:off x="571500" y="3356371"/>
            <a:ext cx="200025" cy="228600"/>
          </a:xfrm>
          <a:prstGeom prst="rect">
            <a:avLst/>
          </a:prstGeom>
          <a:noFill/>
          <a:ln>
            <a:noFill/>
          </a:ln>
        </p:spPr>
      </p:pic>
      <p:pic>
        <p:nvPicPr>
          <p:cNvPr id="256" name="Google Shape;256;p21" descr="image.png"/>
          <p:cNvPicPr preferRelativeResize="0"/>
          <p:nvPr/>
        </p:nvPicPr>
        <p:blipFill rotWithShape="1">
          <a:blip r:embed="rId8">
            <a:alphaModFix/>
          </a:blip>
          <a:srcRect/>
          <a:stretch/>
        </p:blipFill>
        <p:spPr>
          <a:xfrm>
            <a:off x="571500" y="4264818"/>
            <a:ext cx="200025" cy="228600"/>
          </a:xfrm>
          <a:prstGeom prst="rect">
            <a:avLst/>
          </a:prstGeom>
          <a:noFill/>
          <a:ln>
            <a:noFill/>
          </a:ln>
        </p:spPr>
      </p:pic>
      <p:pic>
        <p:nvPicPr>
          <p:cNvPr id="257" name="Google Shape;257;p21" descr="image.png"/>
          <p:cNvPicPr preferRelativeResize="0"/>
          <p:nvPr/>
        </p:nvPicPr>
        <p:blipFill rotWithShape="1">
          <a:blip r:embed="rId7">
            <a:alphaModFix/>
          </a:blip>
          <a:srcRect/>
          <a:stretch/>
        </p:blipFill>
        <p:spPr>
          <a:xfrm>
            <a:off x="571500" y="5508426"/>
            <a:ext cx="200025" cy="228600"/>
          </a:xfrm>
          <a:prstGeom prst="rect">
            <a:avLst/>
          </a:prstGeom>
          <a:noFill/>
          <a:ln>
            <a:noFill/>
          </a:ln>
        </p:spPr>
      </p:pic>
      <p:pic>
        <p:nvPicPr>
          <p:cNvPr id="258" name="Google Shape;258;p21" descr="image.png"/>
          <p:cNvPicPr preferRelativeResize="0"/>
          <p:nvPr/>
        </p:nvPicPr>
        <p:blipFill rotWithShape="1">
          <a:blip r:embed="rId9">
            <a:alphaModFix/>
          </a:blip>
          <a:srcRect/>
          <a:stretch/>
        </p:blipFill>
        <p:spPr>
          <a:xfrm>
            <a:off x="6619875" y="3461146"/>
            <a:ext cx="257175" cy="228600"/>
          </a:xfrm>
          <a:prstGeom prst="rect">
            <a:avLst/>
          </a:prstGeom>
          <a:noFill/>
          <a:ln>
            <a:noFill/>
          </a:ln>
        </p:spPr>
      </p:pic>
      <p:pic>
        <p:nvPicPr>
          <p:cNvPr id="259" name="Google Shape;259;p21" descr="image.png"/>
          <p:cNvPicPr preferRelativeResize="0"/>
          <p:nvPr/>
        </p:nvPicPr>
        <p:blipFill rotWithShape="1">
          <a:blip r:embed="rId10">
            <a:alphaModFix/>
          </a:blip>
          <a:srcRect/>
          <a:stretch/>
        </p:blipFill>
        <p:spPr>
          <a:xfrm>
            <a:off x="6619875" y="4704754"/>
            <a:ext cx="257175" cy="228600"/>
          </a:xfrm>
          <a:prstGeom prst="rect">
            <a:avLst/>
          </a:prstGeom>
          <a:noFill/>
          <a:ln>
            <a:noFill/>
          </a:ln>
        </p:spPr>
      </p:pic>
      <p:pic>
        <p:nvPicPr>
          <p:cNvPr id="260" name="Google Shape;260;p21" descr="image.png"/>
          <p:cNvPicPr preferRelativeResize="0"/>
          <p:nvPr/>
        </p:nvPicPr>
        <p:blipFill rotWithShape="1">
          <a:blip r:embed="rId11">
            <a:alphaModFix/>
          </a:blip>
          <a:srcRect/>
          <a:stretch/>
        </p:blipFill>
        <p:spPr>
          <a:xfrm>
            <a:off x="6619875" y="5948362"/>
            <a:ext cx="285750" cy="228600"/>
          </a:xfrm>
          <a:prstGeom prst="rect">
            <a:avLst/>
          </a:prstGeom>
          <a:noFill/>
          <a:ln>
            <a:noFill/>
          </a:ln>
        </p:spPr>
      </p:pic>
      <p:sp>
        <p:nvSpPr>
          <p:cNvPr id="261" name="Google Shape;261;p21"/>
          <p:cNvSpPr txBox="1"/>
          <p:nvPr/>
        </p:nvSpPr>
        <p:spPr>
          <a:xfrm>
            <a:off x="571500" y="571500"/>
            <a:ext cx="11601450" cy="62865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1" i="0" u="none" strike="noStrike" cap="none">
                <a:solidFill>
                  <a:srgbClr val="2C3E50"/>
                </a:solidFill>
                <a:latin typeface="Roboto Slab"/>
                <a:ea typeface="Roboto Slab"/>
                <a:cs typeface="Roboto Slab"/>
                <a:sym typeface="Roboto Slab"/>
              </a:rPr>
              <a:t>Ποιοι είναι οι "Πατέρες" του Playful Learning;</a:t>
            </a:r>
            <a:endParaRPr/>
          </a:p>
        </p:txBody>
      </p:sp>
      <p:sp>
        <p:nvSpPr>
          <p:cNvPr id="262" name="Google Shape;262;p21"/>
          <p:cNvSpPr/>
          <p:nvPr/>
        </p:nvSpPr>
        <p:spPr>
          <a:xfrm>
            <a:off x="571500" y="1266825"/>
            <a:ext cx="11049000" cy="28575"/>
          </a:xfrm>
          <a:prstGeom prst="rect">
            <a:avLst/>
          </a:prstGeom>
          <a:solidFill>
            <a:srgbClr val="FFCA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63" name="Google Shape;263;p21"/>
          <p:cNvSpPr txBox="1"/>
          <p:nvPr/>
        </p:nvSpPr>
        <p:spPr>
          <a:xfrm>
            <a:off x="11458575" y="6486525"/>
            <a:ext cx="352425" cy="18097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50" b="0" i="0" u="none" strike="noStrike" cap="none">
                <a:solidFill>
                  <a:srgbClr val="90A4AE"/>
                </a:solidFill>
                <a:latin typeface="Open Sans"/>
                <a:ea typeface="Open Sans"/>
                <a:cs typeface="Open Sans"/>
                <a:sym typeface="Open Sans"/>
              </a:rPr>
              <a:t>9 / 21</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4407</TotalTime>
  <Words>2269</Words>
  <Application>Microsoft Office PowerPoint</Application>
  <PresentationFormat>Ευρεία οθόνη</PresentationFormat>
  <Paragraphs>244</Paragraphs>
  <Slides>26</Slides>
  <Notes>26</Notes>
  <HiddenSlides>0</HiddenSlides>
  <MMClips>0</MMClips>
  <ScaleCrop>false</ScaleCrop>
  <HeadingPairs>
    <vt:vector size="6" baseType="variant">
      <vt:variant>
        <vt:lpstr>Γραμματοσειρές που χρησιμοποιούνται</vt:lpstr>
      </vt:variant>
      <vt:variant>
        <vt:i4>6</vt:i4>
      </vt:variant>
      <vt:variant>
        <vt:lpstr>Θέμα</vt:lpstr>
      </vt:variant>
      <vt:variant>
        <vt:i4>1</vt:i4>
      </vt:variant>
      <vt:variant>
        <vt:lpstr>Τίτλοι διαφανειών</vt:lpstr>
      </vt:variant>
      <vt:variant>
        <vt:i4>26</vt:i4>
      </vt:variant>
    </vt:vector>
  </HeadingPairs>
  <TitlesOfParts>
    <vt:vector size="33" baseType="lpstr">
      <vt:lpstr>Roboto Slab</vt:lpstr>
      <vt:lpstr>Sans Serif Collection</vt:lpstr>
      <vt:lpstr>Open Sans</vt:lpstr>
      <vt:lpstr>Times New Roman</vt:lpstr>
      <vt:lpstr>Calibri</vt:lpstr>
      <vt:lpstr>Arial</vt:lpstr>
      <vt:lpstr>Office Theme</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Georgios Papanikolaou</dc:creator>
  <cp:lastModifiedBy>Georgios Papanikolaou</cp:lastModifiedBy>
  <cp:revision>21</cp:revision>
  <dcterms:modified xsi:type="dcterms:W3CDTF">2025-11-27T23:40:34Z</dcterms:modified>
</cp:coreProperties>
</file>